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28"/>
  </p:notesMasterIdLst>
  <p:sldIdLst>
    <p:sldId id="286" r:id="rId2"/>
    <p:sldId id="269" r:id="rId3"/>
    <p:sldId id="270" r:id="rId4"/>
    <p:sldId id="293" r:id="rId5"/>
    <p:sldId id="257" r:id="rId6"/>
    <p:sldId id="284" r:id="rId7"/>
    <p:sldId id="295" r:id="rId8"/>
    <p:sldId id="296" r:id="rId9"/>
    <p:sldId id="297" r:id="rId10"/>
    <p:sldId id="259" r:id="rId11"/>
    <p:sldId id="274" r:id="rId12"/>
    <p:sldId id="276" r:id="rId13"/>
    <p:sldId id="277" r:id="rId14"/>
    <p:sldId id="278" r:id="rId15"/>
    <p:sldId id="279" r:id="rId16"/>
    <p:sldId id="281" r:id="rId17"/>
    <p:sldId id="287" r:id="rId18"/>
    <p:sldId id="285" r:id="rId19"/>
    <p:sldId id="289" r:id="rId20"/>
    <p:sldId id="290" r:id="rId21"/>
    <p:sldId id="291" r:id="rId22"/>
    <p:sldId id="292" r:id="rId23"/>
    <p:sldId id="265" r:id="rId24"/>
    <p:sldId id="275" r:id="rId25"/>
    <p:sldId id="283" r:id="rId26"/>
    <p:sldId id="26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60"/>
  </p:normalViewPr>
  <p:slideViewPr>
    <p:cSldViewPr>
      <p:cViewPr varScale="1">
        <p:scale>
          <a:sx n="66" d="100"/>
          <a:sy n="66" d="100"/>
        </p:scale>
        <p:origin x="129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 знали раньше, что пластиковые бутылки могут выделять опасные вещества?
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7365271380103"/>
          <c:y val="0.14660713203583439"/>
          <c:w val="0.58232258381547353"/>
          <c:h val="0.6881994172364687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Обращали ли Вы раньше внимание на маркировку пластиковых бутылок?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400092297437041E-2"/>
          <c:y val="0.16479370509219907"/>
          <c:w val="0.60322063574132789"/>
          <c:h val="0.729476117640675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0.62</c:v>
                </c:pt>
                <c:pt idx="1">
                  <c:v>0.24</c:v>
                </c:pt>
                <c:pt idx="2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5F7D3-30CF-42AC-B715-2193DA78AA88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A4059-5FBD-421C-9B78-82B18C307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86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4059-5FBD-421C-9B78-82B18C307F7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33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4059-5FBD-421C-9B78-82B18C307F7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033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4059-5FBD-421C-9B78-82B18C307F7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87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greenpeace.ru/" TargetMode="External"/><Relationship Id="rId3" Type="http://schemas.openxmlformats.org/officeDocument/2006/relationships/hyperlink" Target="https://2proraba.com/other/markirovka-na-plastikovyx-butylkax.html" TargetMode="External"/><Relationship Id="rId7" Type="http://schemas.openxmlformats.org/officeDocument/2006/relationships/hyperlink" Target="https://bouw.ru/article/markirovka-krasok-i-tsvetov" TargetMode="External"/><Relationship Id="rId2" Type="http://schemas.openxmlformats.org/officeDocument/2006/relationships/hyperlink" Target="https://ru.wikipedia.org/wi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ssian.mercola.com/" TargetMode="External"/><Relationship Id="rId11" Type="http://schemas.openxmlformats.org/officeDocument/2006/relationships/image" Target="../media/image64.jpeg"/><Relationship Id="rId5" Type="http://schemas.openxmlformats.org/officeDocument/2006/relationships/hyperlink" Target="http://www.priroda.su/item/7430" TargetMode="External"/><Relationship Id="rId10" Type="http://schemas.openxmlformats.org/officeDocument/2006/relationships/hyperlink" Target="http://www.nat-geo.ru/" TargetMode="External"/><Relationship Id="rId4" Type="http://schemas.openxmlformats.org/officeDocument/2006/relationships/hyperlink" Target="https://ria.ru/20171110/1508554568.html" TargetMode="External"/><Relationship Id="rId9" Type="http://schemas.openxmlformats.org/officeDocument/2006/relationships/hyperlink" Target="https://survival-equipment.ru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47" y="-30358"/>
            <a:ext cx="9176521" cy="68953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38890" y="2954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Проект</a:t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«Я – исследователь»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5332" y="1830205"/>
            <a:ext cx="7759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На тему: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400" b="1" dirty="0">
                <a:solidFill>
                  <a:schemeClr val="bg1"/>
                </a:solidFill>
              </a:rPr>
              <a:t>«Пластиковая бутылка»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4290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b="1" dirty="0">
                <a:solidFill>
                  <a:schemeClr val="bg1"/>
                </a:solidFill>
              </a:rPr>
              <a:t>Выполнил:</a:t>
            </a:r>
          </a:p>
          <a:p>
            <a:pPr algn="r">
              <a:defRPr/>
            </a:pPr>
            <a:r>
              <a:rPr lang="ru-RU" sz="2000" dirty="0">
                <a:solidFill>
                  <a:schemeClr val="bg1"/>
                </a:solidFill>
              </a:rPr>
              <a:t>Ученик 4 «Б» класса</a:t>
            </a:r>
          </a:p>
          <a:p>
            <a:pPr algn="r">
              <a:defRPr/>
            </a:pPr>
            <a:r>
              <a:rPr lang="ru-RU" sz="2000" dirty="0">
                <a:solidFill>
                  <a:schemeClr val="bg1"/>
                </a:solidFill>
              </a:rPr>
              <a:t>МБОУ «СОШ №2</a:t>
            </a:r>
          </a:p>
          <a:p>
            <a:pPr algn="r">
              <a:defRPr/>
            </a:pPr>
            <a:r>
              <a:rPr lang="ru-RU" sz="2000" dirty="0">
                <a:solidFill>
                  <a:schemeClr val="bg1"/>
                </a:solidFill>
              </a:rPr>
              <a:t>им. А.С. Пушкина»</a:t>
            </a:r>
          </a:p>
          <a:p>
            <a:pPr algn="r"/>
            <a:r>
              <a:rPr lang="ru-RU" sz="2000" dirty="0">
                <a:solidFill>
                  <a:schemeClr val="bg1"/>
                </a:solidFill>
              </a:rPr>
              <a:t>Степанов Ринат</a:t>
            </a:r>
          </a:p>
          <a:p>
            <a:pPr algn="r"/>
            <a:r>
              <a:rPr lang="ru-RU" sz="2000" b="1" dirty="0">
                <a:solidFill>
                  <a:schemeClr val="bg1"/>
                </a:solidFill>
              </a:rPr>
              <a:t>Классный руководитель: </a:t>
            </a:r>
          </a:p>
          <a:p>
            <a:pPr algn="r"/>
            <a:r>
              <a:rPr lang="ru-RU" sz="2000" dirty="0">
                <a:solidFill>
                  <a:schemeClr val="bg1"/>
                </a:solidFill>
              </a:rPr>
              <a:t>Фадеева В.Н.</a:t>
            </a:r>
          </a:p>
          <a:p>
            <a:pPr algn="r"/>
            <a:r>
              <a:rPr lang="ru-RU" sz="2000" b="1" dirty="0">
                <a:solidFill>
                  <a:schemeClr val="bg1"/>
                </a:solidFill>
              </a:rPr>
              <a:t>Консультант: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Чуракова</a:t>
            </a:r>
            <a:r>
              <a:rPr lang="ru-RU" sz="2000" dirty="0">
                <a:solidFill>
                  <a:schemeClr val="bg1"/>
                </a:solidFill>
              </a:rPr>
              <a:t> Л.М</a:t>
            </a:r>
            <a:r>
              <a:rPr lang="ru-RU" sz="2000" dirty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16065" y="6372742"/>
            <a:ext cx="2417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Костомукша, 2019</a:t>
            </a:r>
          </a:p>
        </p:txBody>
      </p:sp>
    </p:spTree>
    <p:extLst>
      <p:ext uri="{BB962C8B-B14F-4D97-AF65-F5344CB8AC3E}">
        <p14:creationId xmlns:p14="http://schemas.microsoft.com/office/powerpoint/2010/main" val="416607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10</a:t>
            </a:fld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6919" y="742403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Нефть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740" y="742403"/>
            <a:ext cx="495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+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94988" y="650070"/>
            <a:ext cx="23294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Различные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добавки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9563" y="742403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+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8145" y="403848"/>
            <a:ext cx="28055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Различные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технологии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изготовления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44773" y="2776642"/>
            <a:ext cx="604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=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076" y="2177035"/>
            <a:ext cx="3582615" cy="2122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99644" y="4365104"/>
            <a:ext cx="79054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Я узнал, что процесс </a:t>
            </a:r>
            <a:r>
              <a:rPr lang="ru-RU" sz="2000" dirty="0">
                <a:solidFill>
                  <a:srgbClr val="002060"/>
                </a:solidFill>
              </a:rPr>
              <a:t>производства пластиковых бутылок начинается с добычи </a:t>
            </a:r>
            <a:r>
              <a:rPr lang="ru-RU" sz="2000" dirty="0" smtClean="0">
                <a:solidFill>
                  <a:srgbClr val="002060"/>
                </a:solidFill>
              </a:rPr>
              <a:t>нефти. </a:t>
            </a:r>
            <a:r>
              <a:rPr lang="ru-RU" sz="2000" dirty="0">
                <a:solidFill>
                  <a:srgbClr val="002060"/>
                </a:solidFill>
              </a:rPr>
              <a:t>После получения такого сырья все загружается в контейнеры и транспортируется на заводы. Затем, с помощью различных добавок и разных технологий изготовления, получается пластиковая бутылка!</a:t>
            </a:r>
          </a:p>
        </p:txBody>
      </p:sp>
    </p:spTree>
    <p:extLst>
      <p:ext uri="{BB962C8B-B14F-4D97-AF65-F5344CB8AC3E}">
        <p14:creationId xmlns:p14="http://schemas.microsoft.com/office/powerpoint/2010/main" val="88109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775" y="822597"/>
            <a:ext cx="435523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Символ маркировки </a:t>
            </a:r>
            <a:r>
              <a:rPr lang="ru-RU" dirty="0" smtClean="0">
                <a:solidFill>
                  <a:srgbClr val="002060"/>
                </a:solidFill>
              </a:rPr>
              <a:t>– это треугольник </a:t>
            </a:r>
            <a:r>
              <a:rPr lang="ru-RU" dirty="0">
                <a:solidFill>
                  <a:srgbClr val="002060"/>
                </a:solidFill>
              </a:rPr>
              <a:t>со стрелками с цифрой в центре, и с буквами внизу </a:t>
            </a:r>
            <a:r>
              <a:rPr lang="ru-RU" dirty="0" smtClean="0">
                <a:solidFill>
                  <a:srgbClr val="002060"/>
                </a:solidFill>
              </a:rPr>
              <a:t>треугольника.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Цифры и буквы </a:t>
            </a:r>
            <a:r>
              <a:rPr lang="ru-RU" dirty="0" smtClean="0">
                <a:solidFill>
                  <a:srgbClr val="002060"/>
                </a:solidFill>
              </a:rPr>
              <a:t>обозначают </a:t>
            </a:r>
            <a:r>
              <a:rPr lang="ru-RU" dirty="0">
                <a:solidFill>
                  <a:srgbClr val="002060"/>
                </a:solidFill>
              </a:rPr>
              <a:t>вид пластика, из которого изготовлена бутылка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Треугольник </a:t>
            </a:r>
            <a:r>
              <a:rPr lang="ru-RU" b="1" dirty="0">
                <a:solidFill>
                  <a:srgbClr val="002060"/>
                </a:solidFill>
              </a:rPr>
              <a:t>со стрелками</a:t>
            </a:r>
            <a:r>
              <a:rPr lang="ru-RU" dirty="0">
                <a:solidFill>
                  <a:srgbClr val="002060"/>
                </a:solidFill>
              </a:rPr>
              <a:t>, идущими по кругу, указывают на то, что этот материал можно повторно </a:t>
            </a:r>
            <a:r>
              <a:rPr lang="ru-RU" dirty="0" smtClean="0">
                <a:solidFill>
                  <a:srgbClr val="002060"/>
                </a:solidFill>
              </a:rPr>
              <a:t>перерабатывать.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56665"/>
            <a:ext cx="1871194" cy="2256660"/>
          </a:xfrm>
          <a:prstGeom prst="rect">
            <a:avLst/>
          </a:prstGeom>
        </p:spPr>
      </p:pic>
      <p:sp>
        <p:nvSpPr>
          <p:cNvPr id="10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11</a:t>
            </a:fld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86731" y="136634"/>
            <a:ext cx="4450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Маркировка пластик</a:t>
            </a:r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743" y="3573016"/>
            <a:ext cx="3675640" cy="3059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644008" y="2530757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Символ маркировки мы можем встретить на дне бутылки!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8775" y="4437112"/>
            <a:ext cx="41193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Существует семь разновидностей маркировок на пластиковых </a:t>
            </a:r>
            <a:r>
              <a:rPr lang="ru-RU" sz="2000" b="1" dirty="0" smtClean="0">
                <a:solidFill>
                  <a:srgbClr val="002060"/>
                </a:solidFill>
              </a:rPr>
              <a:t>бутылках!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1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065" y="1055357"/>
            <a:ext cx="4843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– Полиэтилентерефталат.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12</a:t>
            </a:fld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3501" y="442675"/>
            <a:ext cx="2305910" cy="2780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15" y="254367"/>
            <a:ext cx="733376" cy="7333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16610" y="3140968"/>
            <a:ext cx="3456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Примеры:</a:t>
            </a:r>
            <a:r>
              <a:rPr lang="ru-RU" dirty="0" smtClean="0">
                <a:solidFill>
                  <a:srgbClr val="002060"/>
                </a:solidFill>
              </a:rPr>
              <a:t> бутылки </a:t>
            </a:r>
            <a:r>
              <a:rPr lang="ru-RU" dirty="0">
                <a:solidFill>
                  <a:srgbClr val="002060"/>
                </a:solidFill>
              </a:rPr>
              <a:t>для воды, газированных напитков, соки, растительное масло, </a:t>
            </a:r>
            <a:r>
              <a:rPr lang="ru-RU" dirty="0" smtClean="0">
                <a:solidFill>
                  <a:srgbClr val="002060"/>
                </a:solidFill>
              </a:rPr>
              <a:t>кетчупы, </a:t>
            </a:r>
            <a:r>
              <a:rPr lang="ru-RU" dirty="0">
                <a:solidFill>
                  <a:srgbClr val="002060"/>
                </a:solidFill>
              </a:rPr>
              <a:t>некоторые </a:t>
            </a:r>
            <a:r>
              <a:rPr lang="ru-RU" dirty="0" smtClean="0">
                <a:solidFill>
                  <a:srgbClr val="002060"/>
                </a:solidFill>
              </a:rPr>
              <a:t>шампуни и </a:t>
            </a:r>
            <a:r>
              <a:rPr lang="ru-RU" dirty="0">
                <a:solidFill>
                  <a:srgbClr val="002060"/>
                </a:solidFill>
              </a:rPr>
              <a:t>так далее.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122729"/>
            <a:ext cx="40047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2060"/>
              </a:buClr>
            </a:pPr>
            <a:r>
              <a:rPr lang="ru-RU" sz="2000" b="1" dirty="0" smtClean="0">
                <a:solidFill>
                  <a:srgbClr val="002060"/>
                </a:solidFill>
              </a:rPr>
              <a:t>Пластиковые </a:t>
            </a:r>
            <a:r>
              <a:rPr lang="ru-RU" sz="2000" b="1" dirty="0">
                <a:solidFill>
                  <a:srgbClr val="002060"/>
                </a:solidFill>
              </a:rPr>
              <a:t>бутылки с маркировкой «1»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065" y="1580115"/>
            <a:ext cx="5564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Безопасен </a:t>
            </a:r>
            <a:r>
              <a:rPr lang="ru-RU" dirty="0">
                <a:solidFill>
                  <a:srgbClr val="002060"/>
                </a:solidFill>
              </a:rPr>
              <a:t>только при </a:t>
            </a:r>
            <a:r>
              <a:rPr lang="ru-RU" b="1" dirty="0">
                <a:solidFill>
                  <a:srgbClr val="002060"/>
                </a:solidFill>
              </a:rPr>
              <a:t>одноразовом использовании</a:t>
            </a:r>
            <a:r>
              <a:rPr lang="ru-RU" dirty="0">
                <a:solidFill>
                  <a:srgbClr val="002060"/>
                </a:solidFill>
              </a:rPr>
              <a:t>!!! В присутствии </a:t>
            </a:r>
            <a:r>
              <a:rPr lang="ru-RU" dirty="0" smtClean="0">
                <a:solidFill>
                  <a:srgbClr val="002060"/>
                </a:solidFill>
              </a:rPr>
              <a:t>кислорода и при </a:t>
            </a:r>
            <a:r>
              <a:rPr lang="ru-RU" dirty="0">
                <a:solidFill>
                  <a:srgbClr val="002060"/>
                </a:solidFill>
              </a:rPr>
              <a:t>нагревании </a:t>
            </a:r>
            <a:r>
              <a:rPr lang="ru-RU" dirty="0" smtClean="0">
                <a:solidFill>
                  <a:srgbClr val="002060"/>
                </a:solidFill>
              </a:rPr>
              <a:t>такая </a:t>
            </a:r>
            <a:r>
              <a:rPr lang="ru-RU" dirty="0">
                <a:solidFill>
                  <a:srgbClr val="002060"/>
                </a:solidFill>
              </a:rPr>
              <a:t>бутылка выделяет токсичные </a:t>
            </a:r>
            <a:r>
              <a:rPr lang="ru-RU" dirty="0" smtClean="0">
                <a:solidFill>
                  <a:srgbClr val="002060"/>
                </a:solidFill>
              </a:rPr>
              <a:t>вещества.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580" y="3645024"/>
            <a:ext cx="4413841" cy="2802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20802" y="5157192"/>
            <a:ext cx="32558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Хорошо перерабатываются!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13</a:t>
            </a:fld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211" y="136853"/>
            <a:ext cx="2197196" cy="26494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416" y="136853"/>
            <a:ext cx="997417" cy="9504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1912" y="919690"/>
            <a:ext cx="4723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- полиэтилен </a:t>
            </a:r>
            <a:r>
              <a:rPr lang="ru-RU" dirty="0">
                <a:solidFill>
                  <a:srgbClr val="002060"/>
                </a:solidFill>
              </a:rPr>
              <a:t>высокой </a:t>
            </a:r>
            <a:r>
              <a:rPr lang="ru-RU" dirty="0" smtClean="0">
                <a:solidFill>
                  <a:srgbClr val="002060"/>
                </a:solidFill>
              </a:rPr>
              <a:t>плотности.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912" y="2997182"/>
            <a:ext cx="5118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Примеры: </a:t>
            </a:r>
            <a:r>
              <a:rPr lang="ru-RU" dirty="0">
                <a:solidFill>
                  <a:srgbClr val="002060"/>
                </a:solidFill>
              </a:rPr>
              <a:t>м</a:t>
            </a:r>
            <a:r>
              <a:rPr lang="ru-RU" dirty="0" smtClean="0">
                <a:solidFill>
                  <a:srgbClr val="002060"/>
                </a:solidFill>
              </a:rPr>
              <a:t>олочные </a:t>
            </a:r>
            <a:r>
              <a:rPr lang="ru-RU" dirty="0">
                <a:solidFill>
                  <a:srgbClr val="002060"/>
                </a:solidFill>
              </a:rPr>
              <a:t>продукты (молоко, йогурты и т.д.), а также моющие средства (гели для душа, шампуни, гели для мытья посуды) и так далее.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742" y="21180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>
                <a:srgbClr val="002060"/>
              </a:buClr>
            </a:pPr>
            <a:r>
              <a:rPr lang="ru-RU" sz="2000" b="1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«2»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205" y="1566021"/>
            <a:ext cx="4647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Как правило, вторично не используется, но является </a:t>
            </a:r>
            <a:r>
              <a:rPr lang="ru-RU" dirty="0" smtClean="0">
                <a:solidFill>
                  <a:srgbClr val="002060"/>
                </a:solidFill>
              </a:rPr>
              <a:t>безопасным </a:t>
            </a:r>
            <a:r>
              <a:rPr lang="ru-RU" dirty="0">
                <a:solidFill>
                  <a:srgbClr val="002060"/>
                </a:solidFill>
              </a:rPr>
              <a:t>видом </a:t>
            </a:r>
            <a:r>
              <a:rPr lang="ru-RU" dirty="0" smtClean="0">
                <a:solidFill>
                  <a:srgbClr val="002060"/>
                </a:solidFill>
              </a:rPr>
              <a:t>пластика. </a:t>
            </a:r>
            <a:r>
              <a:rPr lang="ru-RU" dirty="0">
                <a:solidFill>
                  <a:srgbClr val="002060"/>
                </a:solidFill>
              </a:rPr>
              <a:t>Н</a:t>
            </a:r>
            <a:r>
              <a:rPr lang="ru-RU" dirty="0" smtClean="0">
                <a:solidFill>
                  <a:srgbClr val="002060"/>
                </a:solidFill>
              </a:rPr>
              <a:t>е </a:t>
            </a:r>
            <a:r>
              <a:rPr lang="ru-RU" dirty="0">
                <a:solidFill>
                  <a:srgbClr val="002060"/>
                </a:solidFill>
              </a:rPr>
              <a:t>выделяет практически никаких вредных веществ.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6462" y="4944318"/>
            <a:ext cx="2697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Хорошо перерабатываются!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671" y="2804373"/>
            <a:ext cx="2786276" cy="2786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874" y="4365104"/>
            <a:ext cx="2747797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75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14</a:t>
            </a:fld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912" y="396486"/>
            <a:ext cx="1712225" cy="2102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4068" y="198189"/>
            <a:ext cx="766936" cy="7669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2539" y="980728"/>
            <a:ext cx="4283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– Поливинилхлорид.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5541" y="2708920"/>
            <a:ext cx="3584092" cy="205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Примеры:</a:t>
            </a:r>
            <a:r>
              <a:rPr lang="ru-RU" dirty="0" smtClean="0">
                <a:solidFill>
                  <a:srgbClr val="002060"/>
                </a:solidFill>
              </a:rPr>
              <a:t> в </a:t>
            </a:r>
            <a:r>
              <a:rPr lang="ru-RU" dirty="0">
                <a:solidFill>
                  <a:srgbClr val="002060"/>
                </a:solidFill>
              </a:rPr>
              <a:t>основном из него производят окна, трубы, жалюзи. Но некоторые производители делают из него некоторые </a:t>
            </a:r>
            <a:r>
              <a:rPr lang="ru-RU" dirty="0" smtClean="0">
                <a:solidFill>
                  <a:srgbClr val="002060"/>
                </a:solidFill>
              </a:rPr>
              <a:t>виды бутылок для </a:t>
            </a:r>
            <a:r>
              <a:rPr lang="ru-RU" dirty="0">
                <a:solidFill>
                  <a:srgbClr val="002060"/>
                </a:solidFill>
              </a:rPr>
              <a:t>растительного масла, питьевой воды и так далее.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1663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>
                <a:srgbClr val="002060"/>
              </a:buClr>
            </a:pPr>
            <a:r>
              <a:rPr lang="ru-RU" sz="2000" b="1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«3»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5541" y="155508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Нужно избегать </a:t>
            </a:r>
            <a:r>
              <a:rPr lang="ru-RU" dirty="0" smtClean="0">
                <a:solidFill>
                  <a:srgbClr val="002060"/>
                </a:solidFill>
              </a:rPr>
              <a:t>такие бутылки, так </a:t>
            </a:r>
            <a:r>
              <a:rPr lang="ru-RU" dirty="0">
                <a:solidFill>
                  <a:srgbClr val="002060"/>
                </a:solidFill>
              </a:rPr>
              <a:t>как </a:t>
            </a:r>
            <a:r>
              <a:rPr lang="ru-RU" dirty="0" smtClean="0">
                <a:solidFill>
                  <a:srgbClr val="002060"/>
                </a:solidFill>
              </a:rPr>
              <a:t>такой пластик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выделяет</a:t>
            </a:r>
            <a:r>
              <a:rPr lang="ru-RU" dirty="0">
                <a:solidFill>
                  <a:srgbClr val="002060"/>
                </a:solidFill>
              </a:rPr>
              <a:t> токсичные </a:t>
            </a:r>
            <a:r>
              <a:rPr lang="ru-RU" dirty="0" smtClean="0">
                <a:solidFill>
                  <a:srgbClr val="002060"/>
                </a:solidFill>
              </a:rPr>
              <a:t>вещества!!!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4853" y="5199265"/>
            <a:ext cx="344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Плохо перерабатываются!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449" y="5506412"/>
            <a:ext cx="3974976" cy="112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306" y="2820688"/>
            <a:ext cx="3097435" cy="23785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339" y="3118215"/>
            <a:ext cx="2046403" cy="204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15</a:t>
            </a:fld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815" y="722899"/>
            <a:ext cx="1292929" cy="15780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967" y="3379267"/>
            <a:ext cx="848626" cy="8086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1851" y="2476807"/>
            <a:ext cx="35527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- полиэтилен </a:t>
            </a:r>
            <a:r>
              <a:rPr lang="ru-RU" dirty="0">
                <a:solidFill>
                  <a:srgbClr val="002060"/>
                </a:solidFill>
              </a:rPr>
              <a:t>низкой </a:t>
            </a:r>
            <a:r>
              <a:rPr lang="ru-RU" dirty="0" smtClean="0">
                <a:solidFill>
                  <a:srgbClr val="002060"/>
                </a:solidFill>
              </a:rPr>
              <a:t>плотности.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1851" y="3155332"/>
            <a:ext cx="35527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 «4»:</a:t>
            </a:r>
            <a:r>
              <a:rPr lang="ru-RU" dirty="0" smtClean="0">
                <a:solidFill>
                  <a:srgbClr val="002060"/>
                </a:solidFill>
              </a:rPr>
              <a:t> различные </a:t>
            </a:r>
            <a:r>
              <a:rPr lang="ru-RU" dirty="0">
                <a:solidFill>
                  <a:srgbClr val="002060"/>
                </a:solidFill>
              </a:rPr>
              <a:t>многоразовые бутылки для воды </a:t>
            </a:r>
          </a:p>
          <a:p>
            <a:r>
              <a:rPr lang="ru-RU" dirty="0">
                <a:solidFill>
                  <a:srgbClr val="002060"/>
                </a:solidFill>
              </a:rPr>
              <a:t>(Спортивные, для отдыха и </a:t>
            </a:r>
            <a:r>
              <a:rPr lang="ru-RU" dirty="0" smtClean="0">
                <a:solidFill>
                  <a:srgbClr val="002060"/>
                </a:solidFill>
              </a:rPr>
              <a:t>туризма и </a:t>
            </a:r>
            <a:r>
              <a:rPr lang="ru-RU" dirty="0">
                <a:solidFill>
                  <a:srgbClr val="002060"/>
                </a:solidFill>
              </a:rPr>
              <a:t>так далее.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2844" y="144735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2060"/>
              </a:buClr>
            </a:pPr>
            <a:r>
              <a:rPr lang="ru-RU" sz="2400" b="1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400" b="1" dirty="0" smtClean="0">
                <a:solidFill>
                  <a:srgbClr val="002060"/>
                </a:solidFill>
              </a:rPr>
              <a:t>«4» и «5»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3615" y="696301"/>
            <a:ext cx="396732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Являются безопасными! Подходят для</a:t>
            </a:r>
            <a:r>
              <a:rPr lang="ru-RU" sz="2000" dirty="0">
                <a:solidFill>
                  <a:srgbClr val="002060"/>
                </a:solidFill>
              </a:rPr>
              <a:t> </a:t>
            </a:r>
            <a:r>
              <a:rPr lang="ru-RU" sz="2000" b="1" dirty="0">
                <a:solidFill>
                  <a:srgbClr val="002060"/>
                </a:solidFill>
              </a:rPr>
              <a:t>многоразового </a:t>
            </a:r>
            <a:r>
              <a:rPr lang="ru-RU" sz="2000" b="1" dirty="0" smtClean="0">
                <a:solidFill>
                  <a:srgbClr val="002060"/>
                </a:solidFill>
              </a:rPr>
              <a:t>использования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Хорошо перерабатываются</a:t>
            </a:r>
            <a:r>
              <a:rPr lang="ru-RU" sz="2000" b="1" dirty="0" smtClean="0">
                <a:solidFill>
                  <a:srgbClr val="002060"/>
                </a:solidFill>
              </a:rPr>
              <a:t>!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24" y="4630385"/>
            <a:ext cx="2538109" cy="2101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097" y="606400"/>
            <a:ext cx="1372239" cy="172838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385385" y="2476806"/>
            <a:ext cx="3465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– Полипропилен.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20072" y="3183449"/>
            <a:ext cx="3487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 «5»: </a:t>
            </a:r>
            <a:r>
              <a:rPr lang="ru-RU" dirty="0" smtClean="0">
                <a:solidFill>
                  <a:srgbClr val="002060"/>
                </a:solidFill>
              </a:rPr>
              <a:t>бутылочки </a:t>
            </a:r>
            <a:r>
              <a:rPr lang="ru-RU" dirty="0">
                <a:solidFill>
                  <a:srgbClr val="002060"/>
                </a:solidFill>
              </a:rPr>
              <a:t>для кормления детей, емкости для йогуртов, сиропы, кетчупы и так далее.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4468369"/>
            <a:ext cx="2865929" cy="200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305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16</a:t>
            </a:fld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44834"/>
            <a:ext cx="2145533" cy="1306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073" y="1432334"/>
            <a:ext cx="694963" cy="6949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1000" y="1867960"/>
            <a:ext cx="3498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– полистирол.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2395" y="91750"/>
            <a:ext cx="6730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«6» и «7» 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1000" y="2237292"/>
            <a:ext cx="42585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Пластиковые бутылки «6» - практически не </a:t>
            </a:r>
            <a:r>
              <a:rPr lang="ru-RU" dirty="0">
                <a:solidFill>
                  <a:srgbClr val="002060"/>
                </a:solidFill>
              </a:rPr>
              <a:t>встречаются, в основном </a:t>
            </a:r>
            <a:r>
              <a:rPr lang="ru-RU" dirty="0" smtClean="0">
                <a:solidFill>
                  <a:srgbClr val="002060"/>
                </a:solidFill>
              </a:rPr>
              <a:t>это </a:t>
            </a:r>
            <a:r>
              <a:rPr lang="ru-RU" dirty="0">
                <a:solidFill>
                  <a:srgbClr val="002060"/>
                </a:solidFill>
              </a:rPr>
              <a:t>кофейные </a:t>
            </a:r>
            <a:r>
              <a:rPr lang="ru-RU" dirty="0" smtClean="0">
                <a:solidFill>
                  <a:srgbClr val="002060"/>
                </a:solidFill>
              </a:rPr>
              <a:t>стаканчики, стаканчики </a:t>
            </a:r>
            <a:r>
              <a:rPr lang="ru-RU" dirty="0">
                <a:solidFill>
                  <a:srgbClr val="002060"/>
                </a:solidFill>
              </a:rPr>
              <a:t>для </a:t>
            </a:r>
            <a:r>
              <a:rPr lang="ru-RU" dirty="0" smtClean="0">
                <a:solidFill>
                  <a:srgbClr val="002060"/>
                </a:solidFill>
              </a:rPr>
              <a:t>йогуртов, </a:t>
            </a:r>
            <a:r>
              <a:rPr lang="ru-RU" dirty="0">
                <a:solidFill>
                  <a:srgbClr val="002060"/>
                </a:solidFill>
              </a:rPr>
              <a:t>контейнеры для яиц и так далее. </a:t>
            </a:r>
            <a:r>
              <a:rPr lang="ru-RU" dirty="0" smtClean="0">
                <a:solidFill>
                  <a:srgbClr val="002060"/>
                </a:solidFill>
              </a:rPr>
              <a:t>Являются одноразовыми, при нагревании выделяют опасные вещества!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Хорошо перерабатываются!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184" y="4752899"/>
            <a:ext cx="2793933" cy="209658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21377"/>
            <a:ext cx="1872513" cy="170592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860032" y="2133800"/>
            <a:ext cx="37444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 пластика </a:t>
            </a:r>
            <a:r>
              <a:rPr lang="ru-RU" dirty="0" smtClean="0">
                <a:solidFill>
                  <a:srgbClr val="002060"/>
                </a:solidFill>
              </a:rPr>
              <a:t>- остальные </a:t>
            </a:r>
            <a:r>
              <a:rPr lang="ru-RU" dirty="0">
                <a:solidFill>
                  <a:srgbClr val="002060"/>
                </a:solidFill>
              </a:rPr>
              <a:t>виды </a:t>
            </a:r>
            <a:r>
              <a:rPr lang="ru-RU" dirty="0" smtClean="0">
                <a:solidFill>
                  <a:srgbClr val="002060"/>
                </a:solidFill>
              </a:rPr>
              <a:t>пластика, но </a:t>
            </a:r>
            <a:r>
              <a:rPr lang="ru-RU" dirty="0">
                <a:solidFill>
                  <a:srgbClr val="002060"/>
                </a:solidFill>
              </a:rPr>
              <a:t>в основном это </a:t>
            </a:r>
            <a:r>
              <a:rPr lang="ru-RU" dirty="0" smtClean="0">
                <a:solidFill>
                  <a:srgbClr val="002060"/>
                </a:solidFill>
              </a:rPr>
              <a:t>поликарбонат.</a:t>
            </a:r>
            <a:r>
              <a:rPr lang="ru-RU" dirty="0">
                <a:solidFill>
                  <a:srgbClr val="002060"/>
                </a:solidFill>
              </a:rPr>
              <a:t> Хранить в таре из поликарбоната </a:t>
            </a:r>
            <a:r>
              <a:rPr lang="ru-RU" dirty="0" smtClean="0">
                <a:solidFill>
                  <a:srgbClr val="002060"/>
                </a:solidFill>
              </a:rPr>
              <a:t>воду </a:t>
            </a:r>
            <a:r>
              <a:rPr lang="ru-RU" dirty="0">
                <a:solidFill>
                  <a:srgbClr val="002060"/>
                </a:solidFill>
              </a:rPr>
              <a:t>категорически </a:t>
            </a:r>
            <a:r>
              <a:rPr lang="ru-RU" dirty="0" smtClean="0">
                <a:solidFill>
                  <a:srgbClr val="002060"/>
                </a:solidFill>
              </a:rPr>
              <a:t>нельзя! </a:t>
            </a:r>
            <a:r>
              <a:rPr lang="ru-RU" dirty="0">
                <a:solidFill>
                  <a:srgbClr val="002060"/>
                </a:solidFill>
              </a:rPr>
              <a:t>Лучше не покупать пластиковые бутылки под цифрой «7», так как не известно, какой именно это пластик!</a:t>
            </a:r>
          </a:p>
          <a:p>
            <a:r>
              <a:rPr lang="ru-RU" b="1" dirty="0">
                <a:solidFill>
                  <a:srgbClr val="002060"/>
                </a:solidFill>
              </a:rPr>
              <a:t>Примеры: </a:t>
            </a:r>
            <a:r>
              <a:rPr lang="ru-RU" dirty="0">
                <a:solidFill>
                  <a:srgbClr val="002060"/>
                </a:solidFill>
              </a:rPr>
              <a:t>в основном используется при производстве бутылок для воды (бутылки для кулеров) и пищевых контейнеров и так далее. </a:t>
            </a:r>
            <a:r>
              <a:rPr lang="ru-RU" b="1" dirty="0">
                <a:solidFill>
                  <a:srgbClr val="002060"/>
                </a:solidFill>
              </a:rPr>
              <a:t>Плохо перерабатываются!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73117" y="620688"/>
            <a:ext cx="3252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Являются </a:t>
            </a:r>
            <a:r>
              <a:rPr lang="ru-RU" dirty="0" smtClean="0">
                <a:solidFill>
                  <a:srgbClr val="002060"/>
                </a:solidFill>
              </a:rPr>
              <a:t>не безопасными</a:t>
            </a:r>
            <a:r>
              <a:rPr lang="ru-RU" dirty="0">
                <a:solidFill>
                  <a:srgbClr val="002060"/>
                </a:solidFill>
              </a:rPr>
              <a:t>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65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59832" y="692696"/>
            <a:ext cx="5478118" cy="4488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А</a:t>
            </a:r>
            <a:r>
              <a:rPr lang="ru-RU" dirty="0" smtClean="0">
                <a:solidFill>
                  <a:srgbClr val="002060"/>
                </a:solidFill>
              </a:rPr>
              <a:t>бсолютно </a:t>
            </a:r>
            <a:r>
              <a:rPr lang="ru-RU" dirty="0">
                <a:solidFill>
                  <a:srgbClr val="002060"/>
                </a:solidFill>
              </a:rPr>
              <a:t>безопасных пластиковых бутылок не </a:t>
            </a:r>
            <a:r>
              <a:rPr lang="ru-RU" dirty="0" smtClean="0">
                <a:solidFill>
                  <a:srgbClr val="002060"/>
                </a:solidFill>
              </a:rPr>
              <a:t>существует!!!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Н</a:t>
            </a:r>
            <a:r>
              <a:rPr lang="ru-RU" dirty="0" smtClean="0">
                <a:solidFill>
                  <a:srgbClr val="002060"/>
                </a:solidFill>
              </a:rPr>
              <a:t>о </a:t>
            </a:r>
            <a:r>
              <a:rPr lang="ru-RU" dirty="0">
                <a:solidFill>
                  <a:srgbClr val="002060"/>
                </a:solidFill>
              </a:rPr>
              <a:t>если у Вас есть многоразовая бутылка, то ее нужно мыть, обеззараживать, и лучше воду в ней не оставлять, чтобы не застоялась!!!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И </a:t>
            </a:r>
            <a:r>
              <a:rPr lang="ru-RU" dirty="0">
                <a:solidFill>
                  <a:srgbClr val="002060"/>
                </a:solidFill>
              </a:rPr>
              <a:t>служить такая бутылка будет </a:t>
            </a:r>
            <a:r>
              <a:rPr lang="ru-RU" dirty="0" smtClean="0">
                <a:solidFill>
                  <a:srgbClr val="002060"/>
                </a:solidFill>
              </a:rPr>
              <a:t>год, </a:t>
            </a:r>
            <a:r>
              <a:rPr lang="ru-RU" dirty="0">
                <a:solidFill>
                  <a:srgbClr val="002060"/>
                </a:solidFill>
              </a:rPr>
              <a:t>не больше, затем от нее лучше отказаться</a:t>
            </a:r>
            <a:r>
              <a:rPr lang="ru-RU" dirty="0" smtClean="0">
                <a:solidFill>
                  <a:srgbClr val="002060"/>
                </a:solidFill>
              </a:rPr>
              <a:t>!!!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17</a:t>
            </a:fld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00" y="1196751"/>
            <a:ext cx="2952328" cy="434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18</a:t>
            </a:fld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67" y="2132856"/>
            <a:ext cx="3532415" cy="451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63443"/>
            <a:ext cx="3677494" cy="3750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5987" y="163443"/>
            <a:ext cx="985837" cy="106349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37201" y="912495"/>
            <a:ext cx="3683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«Процесс расшифровки маркировок на пластиковых бутылках!»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616" y="4005064"/>
            <a:ext cx="2164006" cy="265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005065"/>
            <a:ext cx="1912759" cy="265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88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8199" y="4077072"/>
            <a:ext cx="3801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А </a:t>
            </a:r>
            <a:r>
              <a:rPr lang="ru-RU" sz="2400" dirty="0">
                <a:solidFill>
                  <a:srgbClr val="002060"/>
                </a:solidFill>
              </a:rPr>
              <a:t>сам пластик начинает разлагаться только через 450-500 </a:t>
            </a:r>
            <a:r>
              <a:rPr lang="ru-RU" sz="2400" dirty="0" smtClean="0">
                <a:solidFill>
                  <a:srgbClr val="002060"/>
                </a:solidFill>
              </a:rPr>
              <a:t>лет</a:t>
            </a:r>
            <a:r>
              <a:rPr lang="ru-RU" sz="2400" dirty="0">
                <a:solidFill>
                  <a:srgbClr val="002060"/>
                </a:solidFill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8200" y="980728"/>
            <a:ext cx="38010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Ежегодно в мире производится свыше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13 </a:t>
            </a:r>
            <a:r>
              <a:rPr lang="ru-RU" sz="2400" dirty="0">
                <a:solidFill>
                  <a:srgbClr val="002060"/>
                </a:solidFill>
              </a:rPr>
              <a:t>миллиардов пластиковых бутылок, они составляют 40% всех пластиковых отходов! </a:t>
            </a: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19</a:t>
            </a:fld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54" y="908720"/>
            <a:ext cx="40599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721479" y="188640"/>
            <a:ext cx="7292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«Пластиковое загрязнение планеты»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54" y="3429000"/>
            <a:ext cx="4059944" cy="282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345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416824" cy="50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Содержание: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7488832" cy="5688632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Цели и задачи, гипотезы. 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Что такое пластиковая бутылка и ее использование.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Проведение анкетирования в классе.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Изготовление пластиковых бутылок.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Маркировка пластиковых бутылок.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Пластиковые бутылки с</a:t>
            </a:r>
            <a:r>
              <a:rPr lang="ru-RU" sz="2000" dirty="0">
                <a:solidFill>
                  <a:srgbClr val="002060"/>
                </a:solidFill>
              </a:rPr>
              <a:t> маркировкой </a:t>
            </a:r>
            <a:r>
              <a:rPr lang="ru-RU" sz="2000" b="1" dirty="0">
                <a:solidFill>
                  <a:srgbClr val="002060"/>
                </a:solidFill>
              </a:rPr>
              <a:t>«1»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«2» 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«3» 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«4» и «5»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Пластиковые бутылки с маркировкой </a:t>
            </a:r>
            <a:r>
              <a:rPr lang="ru-RU" sz="2000" b="1" dirty="0" smtClean="0">
                <a:solidFill>
                  <a:srgbClr val="002060"/>
                </a:solidFill>
              </a:rPr>
              <a:t>«6» и «7» 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Пластиковое загрязнение планеты.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Пластик в океане. 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Выводы.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</a:rPr>
              <a:t>Список источников.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6403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3353600"/>
            <a:ext cx="4104456" cy="72347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«Пластик  в океане»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9398" y="211357"/>
            <a:ext cx="3840489" cy="3073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09398" y="4149080"/>
            <a:ext cx="37230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Ежегодно в океан попадает около 150 тонн пластикового мусора, в том числе и пластиковых бутылок!!!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20</a:t>
            </a:fld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61" y="188639"/>
            <a:ext cx="4530555" cy="309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61" y="3284985"/>
            <a:ext cx="4623937" cy="3357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527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60032" y="3034899"/>
            <a:ext cx="388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</a:rPr>
              <a:t>т </a:t>
            </a:r>
            <a:r>
              <a:rPr lang="ru-RU" sz="2000" b="1" dirty="0">
                <a:solidFill>
                  <a:srgbClr val="002060"/>
                </a:solidFill>
              </a:rPr>
              <a:t>пластика </a:t>
            </a:r>
            <a:r>
              <a:rPr lang="ru-RU" sz="2000" b="1" dirty="0" smtClean="0">
                <a:solidFill>
                  <a:srgbClr val="002060"/>
                </a:solidFill>
              </a:rPr>
              <a:t>погибают - рыбы, птицы</a:t>
            </a:r>
            <a:r>
              <a:rPr lang="ru-RU" sz="2000" b="1" dirty="0">
                <a:solidFill>
                  <a:srgbClr val="002060"/>
                </a:solidFill>
              </a:rPr>
              <a:t>, черепахи, морские котики и многие другие животные!!!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12852"/>
            <a:ext cx="4176464" cy="278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3017107"/>
            <a:ext cx="2520279" cy="3672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21</a:t>
            </a:fld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034899"/>
            <a:ext cx="2304256" cy="3654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12852"/>
            <a:ext cx="4032448" cy="278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6733" y="4323267"/>
            <a:ext cx="2775029" cy="2366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824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20884" y="3284984"/>
            <a:ext cx="33063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2060"/>
                </a:solidFill>
              </a:rPr>
              <a:t>Чтобы решить </a:t>
            </a:r>
            <a:r>
              <a:rPr lang="ru-RU" sz="2200" dirty="0" smtClean="0">
                <a:solidFill>
                  <a:srgbClr val="002060"/>
                </a:solidFill>
              </a:rPr>
              <a:t>данную </a:t>
            </a:r>
            <a:r>
              <a:rPr lang="ru-RU" sz="2200" dirty="0">
                <a:solidFill>
                  <a:srgbClr val="002060"/>
                </a:solidFill>
              </a:rPr>
              <a:t>экологическую </a:t>
            </a:r>
            <a:r>
              <a:rPr lang="ru-RU" sz="2200" dirty="0" smtClean="0">
                <a:solidFill>
                  <a:srgbClr val="002060"/>
                </a:solidFill>
              </a:rPr>
              <a:t>проблему, </a:t>
            </a:r>
            <a:r>
              <a:rPr lang="ru-RU" sz="2200" dirty="0">
                <a:solidFill>
                  <a:srgbClr val="002060"/>
                </a:solidFill>
              </a:rPr>
              <a:t>нужно стараться </a:t>
            </a:r>
            <a:r>
              <a:rPr lang="ru-RU" sz="2200" dirty="0" smtClean="0">
                <a:solidFill>
                  <a:srgbClr val="002060"/>
                </a:solidFill>
              </a:rPr>
              <a:t>меньше использовать пластик, а после его использования сдавать на вторичную переработку!!!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22</a:t>
            </a:fld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41" y="3284984"/>
            <a:ext cx="5211756" cy="3362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40" y="260648"/>
            <a:ext cx="3627580" cy="288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60649"/>
            <a:ext cx="4525446" cy="2886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594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67600" cy="6529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Ведь только мы можем их спасти!!!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23</a:t>
            </a:fld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3" y="4816000"/>
            <a:ext cx="4531374" cy="1887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972389"/>
            <a:ext cx="3144556" cy="1917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3" y="2779168"/>
            <a:ext cx="3741378" cy="2070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148" y="2779169"/>
            <a:ext cx="2592288" cy="2002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3" y="972389"/>
            <a:ext cx="2983093" cy="1806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4849896"/>
            <a:ext cx="3024336" cy="1853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6436" y="972389"/>
            <a:ext cx="1968012" cy="2280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6436" y="3276990"/>
            <a:ext cx="20320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24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6635080" cy="65293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Выводы: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52928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1. В результате исследовательской работы я выяснил, что пластиковые бутылки могут быть различными</a:t>
            </a:r>
            <a:r>
              <a:rPr lang="ru-RU" dirty="0">
                <a:solidFill>
                  <a:srgbClr val="002060"/>
                </a:solidFill>
              </a:rPr>
              <a:t>:</a:t>
            </a:r>
            <a:r>
              <a:rPr lang="ru-RU" dirty="0" smtClean="0">
                <a:solidFill>
                  <a:srgbClr val="002060"/>
                </a:solidFill>
              </a:rPr>
              <a:t> одноразовыми, многоразовыми и те, которыми пользоваться совершено нельзя! Безопасного пластика не существует! Даже у многоразовой бутылки есть срок годности.  </a:t>
            </a:r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ластиковые бутылки оказывают вредное влияние на организм человека.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2. Также я выяснил, что пластиковые бутылки являются одним из основных источником загрязнения окружающей среды, в особенности океана,  </a:t>
            </a: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lang="ru-RU" dirty="0" smtClean="0">
                <a:solidFill>
                  <a:srgbClr val="002060"/>
                </a:solidFill>
              </a:rPr>
              <a:t> причиной гибели множества животных.  </a:t>
            </a:r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ластиковые бутылки оказывают вредное влияние на природу в целом.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3. Таким образом, я подтверждаю Первую гипотезу, и опровергаю Вторую гипотезу. </a:t>
            </a:r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24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21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738" y="332656"/>
            <a:ext cx="539127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Список источников: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2492896"/>
            <a:ext cx="6912768" cy="42930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rgbClr val="002060"/>
                </a:solidFill>
                <a:hlinkClick r:id="rId2"/>
              </a:rPr>
              <a:t>Интернет-ресурсы: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ru.wikipedia.org/wiki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2proraba.com/other/markirovka-na-plastikovyx-butylkax.html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ria.ru/20171110/1508554568.html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www.priroda.su/item/7430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https://russian.mercola.com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bouw.ru/article/markirovka-krasok-i-tsvetov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https://greenpeace.ru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https</a:t>
            </a:r>
            <a:r>
              <a:rPr lang="en-US" dirty="0">
                <a:hlinkClick r:id="rId9"/>
              </a:rPr>
              <a:t>://</a:t>
            </a:r>
            <a:r>
              <a:rPr lang="en-US" dirty="0" smtClean="0">
                <a:hlinkClick r:id="rId9"/>
              </a:rPr>
              <a:t>survival-equipment.ru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25</a:t>
            </a:fld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57418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Лора </a:t>
            </a:r>
            <a:r>
              <a:rPr lang="ru-RU" sz="2000" dirty="0" smtClean="0">
                <a:solidFill>
                  <a:srgbClr val="002060"/>
                </a:solidFill>
              </a:rPr>
              <a:t>Паркер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«Пластик. Проклятье мирового океана»  </a:t>
            </a:r>
            <a:r>
              <a:rPr lang="ru-RU" sz="2000" dirty="0">
                <a:solidFill>
                  <a:srgbClr val="002060"/>
                </a:solidFill>
              </a:rPr>
              <a:t>// </a:t>
            </a:r>
            <a:r>
              <a:rPr lang="ru-RU" sz="2000" dirty="0" smtClean="0">
                <a:solidFill>
                  <a:srgbClr val="002060"/>
                </a:solidFill>
              </a:rPr>
              <a:t> Статья из журнала </a:t>
            </a:r>
            <a:r>
              <a:rPr lang="ru-RU" sz="2000" dirty="0">
                <a:solidFill>
                  <a:srgbClr val="002060"/>
                </a:solidFill>
              </a:rPr>
              <a:t>«</a:t>
            </a:r>
            <a:r>
              <a:rPr lang="en-US" sz="2000" dirty="0">
                <a:solidFill>
                  <a:srgbClr val="002060"/>
                </a:solidFill>
              </a:rPr>
              <a:t>National Geographic</a:t>
            </a:r>
            <a:r>
              <a:rPr lang="ru-RU" sz="2000" dirty="0">
                <a:solidFill>
                  <a:srgbClr val="002060"/>
                </a:solidFill>
              </a:rPr>
              <a:t>». – 06. 2018. – 70-107 стр</a:t>
            </a:r>
            <a:r>
              <a:rPr lang="ru-RU" sz="2000" dirty="0" smtClean="0">
                <a:solidFill>
                  <a:srgbClr val="002060"/>
                </a:solidFill>
              </a:rPr>
              <a:t>. Веб-сайт: </a:t>
            </a:r>
            <a:r>
              <a:rPr lang="en-US" sz="2000" dirty="0">
                <a:solidFill>
                  <a:srgbClr val="002060"/>
                </a:solidFill>
                <a:hlinkClick r:id="rId10"/>
              </a:rPr>
              <a:t>http://www.nat-geo.ru</a:t>
            </a:r>
            <a:r>
              <a:rPr lang="en-US" sz="2000" dirty="0" smtClean="0">
                <a:solidFill>
                  <a:srgbClr val="002060"/>
                </a:solidFill>
                <a:hlinkClick r:id="rId10"/>
              </a:rPr>
              <a:t>/</a:t>
            </a:r>
            <a:endParaRPr lang="en-US" sz="2000" dirty="0" smtClean="0">
              <a:solidFill>
                <a:srgbClr val="002060"/>
              </a:solidFill>
            </a:endParaRPr>
          </a:p>
          <a:p>
            <a:endParaRPr lang="en-US" sz="2000" dirty="0" smtClean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16632"/>
            <a:ext cx="2593005" cy="323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4136" y="321183"/>
            <a:ext cx="5644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1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96944" cy="6480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Цель </a:t>
            </a:r>
            <a:r>
              <a:rPr lang="ru-RU" dirty="0" smtClean="0">
                <a:solidFill>
                  <a:srgbClr val="002060"/>
                </a:solidFill>
              </a:rPr>
              <a:t>– выяснить, является ли вредным использование пластиковых бутылок, как для организма человека, так и для природы в целом.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Д</a:t>
            </a:r>
            <a:r>
              <a:rPr lang="ru-RU" dirty="0">
                <a:solidFill>
                  <a:srgbClr val="002060"/>
                </a:solidFill>
              </a:rPr>
              <a:t>ля осуществления </a:t>
            </a:r>
            <a:r>
              <a:rPr lang="ru-RU" dirty="0" smtClean="0">
                <a:solidFill>
                  <a:srgbClr val="002060"/>
                </a:solidFill>
              </a:rPr>
              <a:t>данной </a:t>
            </a:r>
            <a:r>
              <a:rPr lang="ru-RU" dirty="0">
                <a:solidFill>
                  <a:srgbClr val="002060"/>
                </a:solidFill>
              </a:rPr>
              <a:t>цели были поставлены следующие </a:t>
            </a:r>
            <a:r>
              <a:rPr lang="ru-RU" b="1" dirty="0">
                <a:solidFill>
                  <a:srgbClr val="002060"/>
                </a:solidFill>
              </a:rPr>
              <a:t>з</a:t>
            </a:r>
            <a:r>
              <a:rPr lang="ru-RU" b="1" dirty="0" smtClean="0">
                <a:solidFill>
                  <a:srgbClr val="002060"/>
                </a:solidFill>
              </a:rPr>
              <a:t>адачи: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1</a:t>
            </a:r>
            <a:r>
              <a:rPr lang="ru-RU" dirty="0" smtClean="0">
                <a:solidFill>
                  <a:srgbClr val="002060"/>
                </a:solidFill>
              </a:rPr>
              <a:t>). Выяснить, из чего же изготавливают пластиковые бутылки.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). Разобраться, что такое маркировка пластика, о чем она нам говорит,  и где мы ее можем встретить на пластиковой бутылке.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). Выяснить, </a:t>
            </a:r>
            <a:r>
              <a:rPr lang="ru-RU" dirty="0">
                <a:solidFill>
                  <a:srgbClr val="002060"/>
                </a:solidFill>
              </a:rPr>
              <a:t>оказывает ли пластик вредное воздействие на </a:t>
            </a:r>
            <a:r>
              <a:rPr lang="ru-RU" dirty="0" smtClean="0">
                <a:solidFill>
                  <a:srgbClr val="002060"/>
                </a:solidFill>
              </a:rPr>
              <a:t>организм человека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и на природу.</a:t>
            </a:r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3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490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97724254"/>
              </p:ext>
            </p:extLst>
          </p:nvPr>
        </p:nvGraphicFramePr>
        <p:xfrm>
          <a:off x="539552" y="836712"/>
          <a:ext cx="8003232" cy="374441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01616"/>
                <a:gridCol w="4001616"/>
              </a:tblGrid>
              <a:tr h="122225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Гипотеза</a:t>
                      </a:r>
                      <a:r>
                        <a:rPr lang="ru-RU" sz="2800" baseline="0" dirty="0" smtClean="0"/>
                        <a:t> первая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Гипотеза вторя</a:t>
                      </a:r>
                      <a:endParaRPr lang="ru-RU" sz="2800" dirty="0"/>
                    </a:p>
                  </a:txBody>
                  <a:tcPr/>
                </a:tc>
              </a:tr>
              <a:tr h="25221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Использование пластиковых бутылок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оказывает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 вредное влияние на организм человека и окружающую среду.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Использование пластиковых бутылок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не оказывает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вредного влияния на организм человека и окружающую среду.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4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3650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625443"/>
            <a:ext cx="4824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Для </a:t>
            </a:r>
            <a:r>
              <a:rPr lang="ru-RU" dirty="0" smtClean="0">
                <a:solidFill>
                  <a:srgbClr val="002060"/>
                </a:solidFill>
              </a:rPr>
              <a:t>начала надо узнать, </a:t>
            </a:r>
            <a:r>
              <a:rPr lang="ru-RU" dirty="0">
                <a:solidFill>
                  <a:srgbClr val="002060"/>
                </a:solidFill>
              </a:rPr>
              <a:t>что же такое </a:t>
            </a:r>
            <a:r>
              <a:rPr lang="ru-RU" dirty="0" smtClean="0">
                <a:solidFill>
                  <a:srgbClr val="002060"/>
                </a:solidFill>
              </a:rPr>
              <a:t>пластиковая бутылка?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Пластиковая </a:t>
            </a:r>
            <a:r>
              <a:rPr lang="ru-RU" b="1" dirty="0">
                <a:solidFill>
                  <a:srgbClr val="002060"/>
                </a:solidFill>
              </a:rPr>
              <a:t>бутылка</a:t>
            </a:r>
            <a:r>
              <a:rPr lang="ru-RU" dirty="0">
                <a:solidFill>
                  <a:srgbClr val="002060"/>
                </a:solidFill>
              </a:rPr>
              <a:t> — это пластиковый контейнер для содержания, защиты и транспортировки жидкостей.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Их </a:t>
            </a:r>
            <a:r>
              <a:rPr lang="ru-RU" dirty="0">
                <a:solidFill>
                  <a:srgbClr val="002060"/>
                </a:solidFill>
              </a:rPr>
              <a:t>очень удобно </a:t>
            </a:r>
            <a:r>
              <a:rPr lang="ru-RU" dirty="0" smtClean="0">
                <a:solidFill>
                  <a:srgbClr val="002060"/>
                </a:solidFill>
              </a:rPr>
              <a:t>использовать. </a:t>
            </a:r>
            <a:r>
              <a:rPr lang="ru-RU" dirty="0">
                <a:solidFill>
                  <a:srgbClr val="002060"/>
                </a:solidFill>
              </a:rPr>
              <a:t>Они не бьются и  в десять раз меньше весят, чем стеклянные </a:t>
            </a:r>
            <a:r>
              <a:rPr lang="ru-RU" dirty="0" smtClean="0">
                <a:solidFill>
                  <a:srgbClr val="002060"/>
                </a:solidFill>
              </a:rPr>
              <a:t>бутылки!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74" y="3600533"/>
            <a:ext cx="1523316" cy="29767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3707933"/>
            <a:ext cx="1252876" cy="28693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881" y="3832957"/>
            <a:ext cx="1214370" cy="27443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3707933"/>
            <a:ext cx="1152128" cy="29614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832957"/>
            <a:ext cx="1155733" cy="2744314"/>
          </a:xfrm>
          <a:prstGeom prst="rect">
            <a:avLst/>
          </a:prstGeom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400" smtClean="0"/>
              <a:t>5</a:t>
            </a:fld>
            <a:endParaRPr lang="ru-RU" sz="2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1" y="836712"/>
            <a:ext cx="3240361" cy="1669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3015190"/>
            <a:ext cx="74711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Как правило, они используются для хранения различных жидкостей, </a:t>
            </a:r>
            <a:r>
              <a:rPr lang="ru-RU" sz="2000" b="1" dirty="0" smtClean="0">
                <a:solidFill>
                  <a:srgbClr val="0070C0"/>
                </a:solidFill>
              </a:rPr>
              <a:t>таких как:</a:t>
            </a:r>
            <a:r>
              <a:rPr lang="ru-RU" sz="2000" b="1" dirty="0">
                <a:solidFill>
                  <a:srgbClr val="0070C0"/>
                </a:solidFill>
              </a:rPr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3717" y="3832957"/>
            <a:ext cx="1238717" cy="2708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286" y="3832957"/>
            <a:ext cx="1152128" cy="2726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0962" y="73398"/>
            <a:ext cx="4597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Исследовательская работа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59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19248574"/>
              </p:ext>
            </p:extLst>
          </p:nvPr>
        </p:nvGraphicFramePr>
        <p:xfrm>
          <a:off x="300066" y="1467806"/>
          <a:ext cx="7848872" cy="489163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924436"/>
                <a:gridCol w="3924436"/>
              </a:tblGrid>
              <a:tr h="3724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Вопрос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Ответ</a:t>
                      </a:r>
                      <a:endParaRPr lang="ru-RU" sz="2000" b="1" dirty="0"/>
                    </a:p>
                  </a:txBody>
                  <a:tcPr/>
                </a:tc>
              </a:tr>
              <a:tr h="8249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 знаете,</a:t>
                      </a:r>
                      <a:r>
                        <a:rPr kumimoji="0"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что пластиковые бутылки могут выделять опасные вещества?</a:t>
                      </a:r>
                      <a:endParaRPr kumimoji="0" lang="ru-RU" sz="18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Да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- 16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Нет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- 5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249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Обращаете</a:t>
                      </a:r>
                      <a:r>
                        <a:rPr kumimoji="0"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 Вы внимание на маркировку пластиковых бутылок?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Да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8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Нет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13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0723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Считаете ли Вы, что нужно организовывать специальные  пункты сдачи пластиковых бутылок в нашем городе?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Да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8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Нет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13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5673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Считаете ли верным утверждение: «Использование пластиковых бутылок </a:t>
                      </a:r>
                      <a:r>
                        <a:rPr kumimoji="0"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оказывает </a:t>
                      </a:r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вредное влияние на организм человека и окружающую среду»?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Да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13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Нет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– 5 чел.</a:t>
                      </a:r>
                      <a:endParaRPr lang="ru-RU" sz="2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 знаю – 3 чел.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6</a:t>
            </a:fld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Я</a:t>
            </a:r>
            <a:r>
              <a:rPr lang="ru-RU" dirty="0" smtClean="0">
                <a:solidFill>
                  <a:srgbClr val="002060"/>
                </a:solidFill>
              </a:rPr>
              <a:t> решил </a:t>
            </a:r>
            <a:r>
              <a:rPr lang="ru-RU" dirty="0">
                <a:solidFill>
                  <a:srgbClr val="002060"/>
                </a:solidFill>
              </a:rPr>
              <a:t>провести </a:t>
            </a:r>
            <a:r>
              <a:rPr lang="ru-RU" dirty="0" smtClean="0">
                <a:solidFill>
                  <a:srgbClr val="002060"/>
                </a:solidFill>
              </a:rPr>
              <a:t>анкетирование в классе.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Цель</a:t>
            </a:r>
            <a:r>
              <a:rPr lang="ru-RU" b="1" dirty="0">
                <a:solidFill>
                  <a:srgbClr val="002060"/>
                </a:solidFill>
              </a:rPr>
              <a:t>: </a:t>
            </a:r>
            <a:r>
              <a:rPr lang="ru-RU" dirty="0">
                <a:solidFill>
                  <a:srgbClr val="002060"/>
                </a:solidFill>
              </a:rPr>
              <a:t>о</a:t>
            </a:r>
            <a:r>
              <a:rPr lang="ru-RU" dirty="0" smtClean="0">
                <a:solidFill>
                  <a:srgbClr val="002060"/>
                </a:solidFill>
              </a:rPr>
              <a:t>пределить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знают ли мои одноклассники, что пластиковые бутылки могут быть опасными для здоровья человека, и что их нужно сдавать на переработку.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47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32229844"/>
              </p:ext>
            </p:extLst>
          </p:nvPr>
        </p:nvGraphicFramePr>
        <p:xfrm>
          <a:off x="467544" y="1124744"/>
          <a:ext cx="7992888" cy="4608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5046"/>
                <a:gridCol w="4027842"/>
              </a:tblGrid>
              <a:tr h="13293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1. Вы знаете, что пластиковые бутылки могут выделять опасные вещества?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2. Обращаете ли Вы  внимание на маркировку пластиковых бутылок?</a:t>
                      </a:r>
                    </a:p>
                  </a:txBody>
                  <a:tcPr/>
                </a:tc>
              </a:tr>
              <a:tr h="32791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89819"/>
              </p:ext>
            </p:extLst>
          </p:nvPr>
        </p:nvGraphicFramePr>
        <p:xfrm>
          <a:off x="683568" y="2492897"/>
          <a:ext cx="360040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0450127"/>
              </p:ext>
            </p:extLst>
          </p:nvPr>
        </p:nvGraphicFramePr>
        <p:xfrm>
          <a:off x="4572000" y="2492896"/>
          <a:ext cx="3744416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79712" y="238263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Результаты анкетирования: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7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621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07148380"/>
              </p:ext>
            </p:extLst>
          </p:nvPr>
        </p:nvGraphicFramePr>
        <p:xfrm>
          <a:off x="323528" y="836712"/>
          <a:ext cx="7920880" cy="5143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1944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Считаете ли Вы, что нужно организовывать специальные  пункты сдачи пластиковых бутылок в нашем городе?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Считаете ли верным утверждение: «Использование пластиковых бутылок </a:t>
                      </a: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оказывает </a:t>
                      </a: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вредное влияние на организм человека и окружающую среду»?</a:t>
                      </a:r>
                    </a:p>
                  </a:txBody>
                  <a:tcPr/>
                </a:tc>
              </a:tr>
              <a:tr h="31993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79712" y="238263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Результаты анкетирования: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8</a:t>
            </a:fld>
            <a:endParaRPr lang="ru-RU" sz="24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84421226"/>
              </p:ext>
            </p:extLst>
          </p:nvPr>
        </p:nvGraphicFramePr>
        <p:xfrm>
          <a:off x="406997" y="2780928"/>
          <a:ext cx="3804963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921497725"/>
              </p:ext>
            </p:extLst>
          </p:nvPr>
        </p:nvGraphicFramePr>
        <p:xfrm>
          <a:off x="4355976" y="2780928"/>
          <a:ext cx="374441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4994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744" y="188640"/>
            <a:ext cx="81166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Результаты анкетирования убедили меня в том, </a:t>
            </a:r>
            <a:r>
              <a:rPr lang="ru-RU" sz="2000" dirty="0" smtClean="0">
                <a:solidFill>
                  <a:srgbClr val="002060"/>
                </a:solidFill>
              </a:rPr>
              <a:t>что ребята из моего класса знают о вредном влиянии пластиковых бутылок  на организм человека и на природу, </a:t>
            </a:r>
            <a:r>
              <a:rPr lang="ru-RU" sz="2000" dirty="0">
                <a:solidFill>
                  <a:srgbClr val="002060"/>
                </a:solidFill>
              </a:rPr>
              <a:t>н</a:t>
            </a:r>
            <a:r>
              <a:rPr lang="ru-RU" sz="2000" dirty="0" smtClean="0">
                <a:solidFill>
                  <a:srgbClr val="002060"/>
                </a:solidFill>
              </a:rPr>
              <a:t>о не знают  о маркировке пластиковых бутылок, а также о том, что в каждом городе будут организовываться специальные пункты для сдачи пластика.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Я выбрал данную тему, потому что она является очень важной и глобальной проблемой во всем мире!!!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5"/>
          </p:nvPr>
        </p:nvSpPr>
        <p:spPr>
          <a:xfrm>
            <a:off x="8129016" y="5734050"/>
            <a:ext cx="609600" cy="521208"/>
          </a:xfrm>
        </p:spPr>
        <p:txBody>
          <a:bodyPr/>
          <a:lstStyle/>
          <a:p>
            <a:fld id="{B19B0651-EE4F-4900-A07F-96A6BFA9D0F0}" type="slidenum">
              <a:rPr lang="ru-RU" sz="2400" smtClean="0"/>
              <a:t>9</a:t>
            </a:fld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174" y="3140968"/>
            <a:ext cx="3839209" cy="3415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744" y="3192894"/>
            <a:ext cx="3729544" cy="336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8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1546</TotalTime>
  <Words>1250</Words>
  <Application>Microsoft Office PowerPoint</Application>
  <PresentationFormat>Экран (4:3)</PresentationFormat>
  <Paragraphs>177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Century Schoolbook</vt:lpstr>
      <vt:lpstr>Wingdings</vt:lpstr>
      <vt:lpstr>Wingdings 2</vt:lpstr>
      <vt:lpstr>Эркер</vt:lpstr>
      <vt:lpstr>Презентация PowerPoint</vt:lpstr>
      <vt:lpstr>Содержание: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«Пластик  в океане»</vt:lpstr>
      <vt:lpstr>Презентация PowerPoint</vt:lpstr>
      <vt:lpstr>Презентация PowerPoint</vt:lpstr>
      <vt:lpstr>Ведь только мы можем их спасти!!!</vt:lpstr>
      <vt:lpstr>Выводы:</vt:lpstr>
      <vt:lpstr>Список источников: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«Я – исследователь»</dc:title>
  <dc:creator>Лера</dc:creator>
  <cp:lastModifiedBy>Виктория</cp:lastModifiedBy>
  <cp:revision>217</cp:revision>
  <dcterms:created xsi:type="dcterms:W3CDTF">2019-01-19T12:19:50Z</dcterms:created>
  <dcterms:modified xsi:type="dcterms:W3CDTF">2019-02-13T16:28:20Z</dcterms:modified>
</cp:coreProperties>
</file>