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9"/>
  </p:notesMasterIdLst>
  <p:sldIdLst>
    <p:sldId id="271" r:id="rId2"/>
    <p:sldId id="276" r:id="rId3"/>
    <p:sldId id="273" r:id="rId4"/>
    <p:sldId id="274" r:id="rId5"/>
    <p:sldId id="272" r:id="rId6"/>
    <p:sldId id="281" r:id="rId7"/>
    <p:sldId id="282" r:id="rId8"/>
    <p:sldId id="283" r:id="rId9"/>
    <p:sldId id="284" r:id="rId10"/>
    <p:sldId id="285" r:id="rId11"/>
    <p:sldId id="279" r:id="rId12"/>
    <p:sldId id="262" r:id="rId13"/>
    <p:sldId id="264" r:id="rId14"/>
    <p:sldId id="280" r:id="rId15"/>
    <p:sldId id="287" r:id="rId16"/>
    <p:sldId id="286" r:id="rId17"/>
    <p:sldId id="277" r:id="rId1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9" autoAdjust="0"/>
    <p:restoredTop sz="94660"/>
  </p:normalViewPr>
  <p:slideViewPr>
    <p:cSldViewPr>
      <p:cViewPr varScale="1">
        <p:scale>
          <a:sx n="66" d="100"/>
          <a:sy n="66" d="100"/>
        </p:scale>
        <p:origin x="125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B648EAA-497B-4C0B-9710-ABC451ED3926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A2BCC0-29B2-4A6B-9724-87D2A81749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2446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63AA62-6738-4FC6-B280-47FFFF091AC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69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98AB0-9116-4052-A7F3-A82B98F476BA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31C7B-25EF-4BB0-8104-84E7FF5BE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7EB19-56BA-41A6-8588-DFD6A40F6976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24380-D7F2-4A51-8D9F-FD6AC561FD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7324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7324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CC66-DE7C-4F36-A000-868282E032D0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1799-7CFE-4666-93CB-A0DFC91ED8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335EB-0901-48D0-86E6-A56F90F6CCAE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4AAA5-6ED0-4170-A633-B3B6622899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95EB4-2013-4A10-9F9C-679FB10AE1CB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D4C2B-842B-4D34-A5A5-3DC603CE5B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24CE3-7F66-44D1-A533-56136A90B305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826CF-770C-4D71-8FF3-D99B37768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B8410-3C0C-45AD-944E-5FAF2B83F691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66257-A44F-447C-AEC1-0E3433539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18222-9B0C-4162-9976-969BDC790F69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C9BF5-8610-4006-9D84-D47D86D1F5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0F298-94D5-4826-BB25-DA9C93B1FDAF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E7B4B-E2CF-4CE0-A30D-A1B5F6281C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3F088-641F-483B-8D4C-C2F39C362488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5E61A-10B4-487F-A29A-BF2883EE7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6D8A0-80B9-43CF-876A-20F67353865D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A0EAA-2F23-4860-9887-F8A73479ED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5065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97813F3-FFDE-4649-8EF0-451E9AF36E0B}" type="datetime1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F6430830-C654-4706-B4EC-9B892DE0EB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>
          <a:solidFill>
            <a:schemeClr val="tx1"/>
          </a:solidFill>
          <a:latin typeface="+mn-lt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>
          <a:solidFill>
            <a:schemeClr val="tx1"/>
          </a:solidFill>
          <a:latin typeface="+mn-lt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>
          <a:solidFill>
            <a:schemeClr val="tx1"/>
          </a:solidFill>
          <a:latin typeface="+mn-lt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Содержимое 5" descr="71025307_PIA06890_modest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TextBox 1"/>
          <p:cNvSpPr txBox="1"/>
          <p:nvPr/>
        </p:nvSpPr>
        <p:spPr>
          <a:xfrm>
            <a:off x="1979613" y="762000"/>
            <a:ext cx="7056437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/>
            <a:r>
              <a:rPr lang="ru-RU" sz="2800" b="1">
                <a:solidFill>
                  <a:schemeClr val="bg1"/>
                </a:solidFill>
                <a:latin typeface="Lucida Sans Unicode" pitchFamily="34" charset="0"/>
              </a:rPr>
              <a:t>Исследование на т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ему:</a:t>
            </a:r>
          </a:p>
          <a:p>
            <a:pPr eaLnBrk="1" hangingPunct="1"/>
            <a:r>
              <a:rPr lang="ru-RU" sz="4400" b="1" u="sng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Сила притяжения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995738" y="2492375"/>
            <a:ext cx="4791075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2400">
                <a:solidFill>
                  <a:schemeClr val="bg1"/>
                </a:solidFill>
                <a:latin typeface="Lucida Sans Unicode" pitchFamily="34" charset="0"/>
              </a:rPr>
              <a:t>Выполнил:</a:t>
            </a:r>
          </a:p>
          <a:p>
            <a:pPr eaLnBrk="1" hangingPunct="1"/>
            <a:r>
              <a:rPr lang="ru-RU" sz="2400">
                <a:solidFill>
                  <a:schemeClr val="bg1"/>
                </a:solidFill>
                <a:latin typeface="Lucida Sans Unicode" pitchFamily="34" charset="0"/>
              </a:rPr>
              <a:t>ученик 3 К класса</a:t>
            </a:r>
            <a:endParaRPr lang="ru-RU" sz="2400">
              <a:solidFill>
                <a:schemeClr val="bg1"/>
              </a:solidFill>
            </a:endParaRPr>
          </a:p>
          <a:p>
            <a:pPr eaLnBrk="1" hangingPunct="1"/>
            <a:r>
              <a:rPr lang="ru-RU" sz="2400">
                <a:solidFill>
                  <a:schemeClr val="bg1"/>
                </a:solidFill>
              </a:rPr>
              <a:t>МБОУ КГО</a:t>
            </a:r>
            <a:r>
              <a:rPr lang="ru-RU" sz="2400">
                <a:solidFill>
                  <a:schemeClr val="bg1"/>
                </a:solidFill>
                <a:latin typeface="Lucida Sans Unicode" pitchFamily="34" charset="0"/>
              </a:rPr>
              <a:t> </a:t>
            </a:r>
          </a:p>
          <a:p>
            <a:pPr eaLnBrk="1" hangingPunct="1"/>
            <a:r>
              <a:rPr lang="ru-RU" sz="2400">
                <a:solidFill>
                  <a:schemeClr val="bg1"/>
                </a:solidFill>
              </a:rPr>
              <a:t>«</a:t>
            </a:r>
            <a:r>
              <a:rPr lang="ru-RU" sz="2400">
                <a:solidFill>
                  <a:schemeClr val="bg1"/>
                </a:solidFill>
                <a:latin typeface="Lucida Sans Unicode" pitchFamily="34" charset="0"/>
              </a:rPr>
              <a:t>СОШ №2 им.</a:t>
            </a:r>
            <a:r>
              <a:rPr lang="ru-RU" sz="2400">
                <a:solidFill>
                  <a:schemeClr val="bg1"/>
                </a:solidFill>
              </a:rPr>
              <a:t> </a:t>
            </a:r>
            <a:r>
              <a:rPr lang="ru-RU" sz="2400">
                <a:solidFill>
                  <a:schemeClr val="bg1"/>
                </a:solidFill>
                <a:latin typeface="Lucida Sans Unicode" pitchFamily="34" charset="0"/>
              </a:rPr>
              <a:t>А.С.Пушкина</a:t>
            </a:r>
            <a:r>
              <a:rPr lang="ru-RU" sz="2400">
                <a:solidFill>
                  <a:schemeClr val="bg1"/>
                </a:solidFill>
              </a:rPr>
              <a:t>»</a:t>
            </a:r>
          </a:p>
          <a:p>
            <a:pPr eaLnBrk="1" hangingPunct="1"/>
            <a:endParaRPr lang="ru-RU" sz="2400">
              <a:solidFill>
                <a:schemeClr val="bg1"/>
              </a:solidFill>
              <a:latin typeface="Lucida Sans Unicode" pitchFamily="34" charset="0"/>
            </a:endParaRPr>
          </a:p>
          <a:p>
            <a:pPr eaLnBrk="1" hangingPunct="1"/>
            <a:r>
              <a:rPr lang="ru-RU" sz="3200">
                <a:solidFill>
                  <a:schemeClr val="bg1"/>
                </a:solidFill>
                <a:latin typeface="Lucida Sans Unicode" pitchFamily="34" charset="0"/>
              </a:rPr>
              <a:t>Фролов Роман</a:t>
            </a:r>
          </a:p>
        </p:txBody>
      </p:sp>
      <p:sp>
        <p:nvSpPr>
          <p:cNvPr id="14340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90F9A3-0119-4281-A39E-00B21F09EE6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rtlCol="0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ru-RU" sz="3700" kern="1200">
                <a:latin typeface="+mj-lt"/>
                <a:ea typeface="+mj-ea"/>
                <a:cs typeface="+mj-cs"/>
              </a:rPr>
              <a:t>Галилео Галилей</a:t>
            </a:r>
            <a:br>
              <a:rPr lang="ru-RU" sz="3700" kern="1200">
                <a:latin typeface="+mj-lt"/>
                <a:ea typeface="+mj-ea"/>
                <a:cs typeface="+mj-cs"/>
              </a:rPr>
            </a:br>
            <a:r>
              <a:rPr lang="ru-RU" sz="2000" b="0" kern="1200">
                <a:latin typeface="+mj-lt"/>
                <a:ea typeface="+mj-ea"/>
                <a:cs typeface="+mj-cs"/>
              </a:rPr>
              <a:t>итальянский физик, механик, астроном, философ, математик</a:t>
            </a:r>
            <a:r>
              <a:rPr lang="ru-RU" sz="3700" kern="1200"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5" name="Picture 4" descr="galileo-galilei-juan-pablo-ii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628775"/>
            <a:ext cx="7775575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428596" y="1142984"/>
            <a:ext cx="7772400" cy="1829761"/>
          </a:xfrm>
        </p:spPr>
        <p:txBody>
          <a:bodyPr anchor="b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300" u="sng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5300" u="sng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5300" u="sng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5300" u="sng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5300" u="sng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5300" u="sng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5300" u="sng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Оборудование</a:t>
            </a:r>
            <a:r>
              <a:rPr lang="ru-RU" sz="4800" u="sng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:</a:t>
            </a:r>
            <a:br>
              <a:rPr lang="ru-RU" sz="4800" u="sng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800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800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4800" kern="1200" dirty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4578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642938" y="1714500"/>
            <a:ext cx="7772400" cy="3429000"/>
          </a:xfrm>
        </p:spPr>
        <p:txBody>
          <a:bodyPr lIns="45720" rIns="45720"/>
          <a:lstStyle/>
          <a:p>
            <a:pPr marL="0" indent="0" algn="ctr" eaLnBrk="1" hangingPunct="1">
              <a:buFont typeface="Wingdings 3" pitchFamily="18" charset="2"/>
              <a:buNone/>
            </a:pPr>
            <a:endParaRPr lang="ru-RU" sz="4100">
              <a:solidFill>
                <a:schemeClr val="tx2"/>
              </a:solidFill>
            </a:endParaRPr>
          </a:p>
          <a:p>
            <a:pPr marL="0" indent="0" eaLnBrk="1" hangingPunct="1">
              <a:spcBef>
                <a:spcPct val="0"/>
              </a:spcBef>
            </a:pPr>
            <a:r>
              <a:rPr lang="ru-RU" sz="3300"/>
              <a:t>2 одинаковых мандарина (70 гр. каждый)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ru-RU" sz="3300"/>
              <a:t>1 конфетка (20 гр.)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ru-RU" sz="3300"/>
              <a:t>Мяч (400 гр.)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ru-RU" sz="3300"/>
              <a:t>Скомканный лист бумаги (5 гр.)</a:t>
            </a:r>
          </a:p>
          <a:p>
            <a:pPr marL="0" indent="0" algn="ctr" eaLnBrk="1" hangingPunct="1">
              <a:buFont typeface="Wingdings 3" pitchFamily="18" charset="2"/>
              <a:buNone/>
            </a:pPr>
            <a:endParaRPr lang="ru-RU" sz="4100">
              <a:solidFill>
                <a:schemeClr val="tx2"/>
              </a:solidFill>
            </a:endParaRPr>
          </a:p>
          <a:p>
            <a:pPr marL="0" indent="0" algn="ctr" eaLnBrk="1" hangingPunct="1">
              <a:buFont typeface="Wingdings 3" pitchFamily="18" charset="2"/>
              <a:buNone/>
            </a:pPr>
            <a:endParaRPr lang="ru-RU" sz="4100">
              <a:solidFill>
                <a:schemeClr val="tx2"/>
              </a:solidFill>
            </a:endParaRPr>
          </a:p>
        </p:txBody>
      </p:sp>
      <p:pic>
        <p:nvPicPr>
          <p:cNvPr id="24579" name="Picture 2" descr="C:\Users\Администратор\Desktop\Колбы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8688" y="0"/>
            <a:ext cx="18653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A17B32-8675-4CA2-AB4E-BDF3FBF40531}" type="slidenum">
              <a:rPr lang="ru-RU">
                <a:solidFill>
                  <a:srgbClr val="FFFFFF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 idx="4294967295"/>
          </p:nvPr>
        </p:nvSpPr>
        <p:spPr>
          <a:xfrm>
            <a:off x="457200" y="273050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Опыт с мандаринами</a:t>
            </a:r>
          </a:p>
        </p:txBody>
      </p:sp>
      <p:pic>
        <p:nvPicPr>
          <p:cNvPr id="25602" name="Picture 3" descr="C:\Users\Администратор\Desktop\IMG_549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088" y="1484313"/>
            <a:ext cx="3214687" cy="5068887"/>
          </a:xfrm>
        </p:spPr>
      </p:pic>
      <p:sp>
        <p:nvSpPr>
          <p:cNvPr id="25603" name="Содержимое 14"/>
          <p:cNvSpPr>
            <a:spLocks noGrp="1"/>
          </p:cNvSpPr>
          <p:nvPr>
            <p:ph sz="quarter" idx="4294967295"/>
          </p:nvPr>
        </p:nvSpPr>
        <p:spPr>
          <a:xfrm>
            <a:off x="4645025" y="1444625"/>
            <a:ext cx="4041775" cy="3941763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z="2400" b="1" i="1" u="sng"/>
          </a:p>
          <a:p>
            <a:pPr eaLnBrk="1" hangingPunct="1">
              <a:spcBef>
                <a:spcPct val="0"/>
              </a:spcBef>
            </a:pPr>
            <a:endParaRPr lang="ru-RU" sz="2400" b="1" i="1" u="sng"/>
          </a:p>
          <a:p>
            <a:pPr eaLnBrk="1" hangingPunct="1">
              <a:spcBef>
                <a:spcPct val="0"/>
              </a:spcBef>
            </a:pPr>
            <a:r>
              <a:rPr lang="ru-RU" sz="2400" b="1" i="1" u="sng"/>
              <a:t>Мои наблюдения:</a:t>
            </a:r>
          </a:p>
          <a:p>
            <a:pPr eaLnBrk="1" hangingPunct="1">
              <a:spcBef>
                <a:spcPct val="0"/>
              </a:spcBef>
            </a:pPr>
            <a:endParaRPr lang="ru-RU" sz="2400" b="1" i="1" u="sng"/>
          </a:p>
          <a:p>
            <a:pPr eaLnBrk="1" hangingPunct="1">
              <a:spcBef>
                <a:spcPct val="0"/>
              </a:spcBef>
            </a:pPr>
            <a:r>
              <a:rPr lang="ru-RU" sz="2400"/>
              <a:t>Мандарины одного веса падают с одной скоростью       </a:t>
            </a:r>
          </a:p>
          <a:p>
            <a:pPr eaLnBrk="1" hangingPunct="1">
              <a:spcBef>
                <a:spcPct val="0"/>
              </a:spcBef>
            </a:pPr>
            <a:endParaRPr lang="ru-RU" sz="2400" b="1" i="1" u="sng"/>
          </a:p>
          <a:p>
            <a:pPr eaLnBrk="1" hangingPunct="1">
              <a:spcBef>
                <a:spcPct val="0"/>
              </a:spcBef>
            </a:pPr>
            <a:endParaRPr lang="ru-RU" sz="2400" b="1" i="1" u="sng"/>
          </a:p>
        </p:txBody>
      </p:sp>
      <p:sp>
        <p:nvSpPr>
          <p:cNvPr id="22532" name="Номер слайда 1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D50AF7-91F7-4810-AFFF-511FED541CA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Опыт с бумагой и мячом</a:t>
            </a:r>
          </a:p>
        </p:txBody>
      </p:sp>
      <p:pic>
        <p:nvPicPr>
          <p:cNvPr id="26626" name="Picture 2" descr="C:\Users\Администратор\Desktop\IMG_5494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4063" y="1444625"/>
            <a:ext cx="3460750" cy="5191125"/>
          </a:xfrm>
        </p:spPr>
      </p:pic>
      <p:sp>
        <p:nvSpPr>
          <p:cNvPr id="26627" name="Содержимое 9"/>
          <p:cNvSpPr>
            <a:spLocks noGrp="1"/>
          </p:cNvSpPr>
          <p:nvPr>
            <p:ph sz="quarter" idx="4294967295"/>
          </p:nvPr>
        </p:nvSpPr>
        <p:spPr>
          <a:xfrm>
            <a:off x="4645025" y="1444625"/>
            <a:ext cx="4041775" cy="3941763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z="2400" b="1" i="1" u="sng"/>
          </a:p>
          <a:p>
            <a:pPr eaLnBrk="1" hangingPunct="1">
              <a:spcBef>
                <a:spcPct val="0"/>
              </a:spcBef>
            </a:pPr>
            <a:endParaRPr lang="ru-RU" sz="2400" b="1" i="1" u="sng"/>
          </a:p>
          <a:p>
            <a:pPr eaLnBrk="1" hangingPunct="1">
              <a:spcBef>
                <a:spcPct val="0"/>
              </a:spcBef>
            </a:pPr>
            <a:r>
              <a:rPr lang="ru-RU" sz="2400" b="1" i="1" u="sng"/>
              <a:t>Мои наблюдени</a:t>
            </a:r>
            <a:r>
              <a:rPr lang="ru-RU" sz="2400" i="1" u="sng"/>
              <a:t>я: </a:t>
            </a:r>
          </a:p>
          <a:p>
            <a:pPr eaLnBrk="1" hangingPunct="1">
              <a:spcBef>
                <a:spcPct val="0"/>
              </a:spcBef>
            </a:pPr>
            <a:endParaRPr lang="ru-RU" sz="2400"/>
          </a:p>
          <a:p>
            <a:pPr eaLnBrk="1" hangingPunct="1">
              <a:spcBef>
                <a:spcPct val="0"/>
              </a:spcBef>
            </a:pPr>
            <a:r>
              <a:rPr lang="ru-RU" sz="2400"/>
              <a:t>Мяч приземлился быстрее, чем бумага</a:t>
            </a:r>
          </a:p>
        </p:txBody>
      </p:sp>
      <p:sp>
        <p:nvSpPr>
          <p:cNvPr id="23556" name="Номер слайда 1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BF0D5D-FD97-411E-B92B-7D4D504D88E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kern="1200">
                <a:latin typeface="+mj-lt"/>
                <a:ea typeface="+mj-ea"/>
                <a:cs typeface="+mj-cs"/>
              </a:rPr>
              <a:t>Вывод: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 3" pitchFamily="18" charset="2"/>
              <a:buNone/>
            </a:pPr>
            <a:endParaRPr lang="ru-RU"/>
          </a:p>
          <a:p>
            <a:pPr>
              <a:lnSpc>
                <a:spcPct val="90000"/>
              </a:lnSpc>
            </a:pPr>
            <a:r>
              <a:rPr lang="ru-RU"/>
              <a:t>Гипотеза №1. Допустим, тяжёлые тела к Земле притягиваются медленнее.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endParaRPr lang="ru-RU"/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/>
              <a:t>	Моё предположение не подтвердилось, чем больше масса тела, тем больше на него воздействует сила земного притяжения.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endParaRPr lang="ru-RU"/>
          </a:p>
          <a:p>
            <a:pPr>
              <a:lnSpc>
                <a:spcPct val="90000"/>
              </a:lnSpc>
            </a:pPr>
            <a:r>
              <a:rPr lang="ru-RU"/>
              <a:t> Гипотеза №2. Одинаковые предметы падают с одинаковой скоростью, полностью подтвердилась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85800" y="2286000"/>
            <a:ext cx="7772400" cy="2525713"/>
          </a:xfrm>
        </p:spPr>
        <p:txBody>
          <a:bodyPr lIns="45720" rIns="45720"/>
          <a:lstStyle/>
          <a:p>
            <a:pPr marL="0" indent="0" algn="r" eaLnBrk="1" hangingPunct="1">
              <a:buFont typeface="Wingdings 3" pitchFamily="18" charset="2"/>
              <a:buNone/>
            </a:pPr>
            <a:endParaRPr lang="ru-RU">
              <a:solidFill>
                <a:schemeClr val="tx2"/>
              </a:solidFill>
            </a:endParaRPr>
          </a:p>
          <a:p>
            <a:pPr marL="0" indent="0" eaLnBrk="1" hangingPunct="1">
              <a:spcBef>
                <a:spcPct val="0"/>
              </a:spcBef>
            </a:pPr>
            <a:r>
              <a:rPr lang="ru-RU">
                <a:solidFill>
                  <a:schemeClr val="tx2"/>
                </a:solidFill>
                <a:latin typeface="Arial" charset="0"/>
              </a:rPr>
              <a:t>Я узнал, что сила притяжения – это сила, с которой тела притягиваются друг к другу </a:t>
            </a:r>
            <a:endParaRPr lang="ru-RU" sz="2400">
              <a:latin typeface="Arial" charset="0"/>
            </a:endParaRPr>
          </a:p>
          <a:p>
            <a:pPr marL="0" indent="0" algn="r" eaLnBrk="1" hangingPunct="1">
              <a:buFont typeface="Wingdings 3" pitchFamily="18" charset="2"/>
              <a:buNone/>
            </a:pPr>
            <a:endParaRPr lang="ru-RU">
              <a:solidFill>
                <a:schemeClr val="tx2"/>
              </a:solidFill>
            </a:endParaRPr>
          </a:p>
        </p:txBody>
      </p:sp>
      <p:sp>
        <p:nvSpPr>
          <p:cNvPr id="24579" name="Номер слайда 3"/>
          <p:cNvSpPr txBox="1">
            <a:spLocks noGrp="1"/>
          </p:cNvSpPr>
          <p:nvPr/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defRPr/>
            </a:pPr>
            <a:fld id="{789708BC-BF61-424A-AE51-3329CBEE698D}" type="slidenum">
              <a:rPr lang="ru-RU" sz="1000">
                <a:solidFill>
                  <a:srgbClr val="FFFFFF"/>
                </a:solidFill>
                <a:latin typeface="+mn-lt"/>
              </a:rPr>
              <a:pPr algn="r" eaLnBrk="1" hangingPunct="1">
                <a:defRPr/>
              </a:pPr>
              <a:t>15</a:t>
            </a:fld>
            <a:endParaRPr lang="ru-RU" sz="100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3700" kern="1200">
                <a:latin typeface="+mj-lt"/>
                <a:ea typeface="+mj-ea"/>
                <a:cs typeface="+mj-cs"/>
              </a:rPr>
              <a:t>Для человека сила притяжения загадочна и интересна</a:t>
            </a:r>
          </a:p>
        </p:txBody>
      </p:sp>
      <p:sp>
        <p:nvSpPr>
          <p:cNvPr id="2867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endParaRPr lang="ru-RU"/>
          </a:p>
        </p:txBody>
      </p:sp>
      <p:pic>
        <p:nvPicPr>
          <p:cNvPr id="28675" name="Picture 4" descr="vinn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628775"/>
            <a:ext cx="60007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85800" y="765175"/>
            <a:ext cx="7772400" cy="4046538"/>
          </a:xfrm>
        </p:spPr>
        <p:txBody>
          <a:bodyPr lIns="45720" rIns="45720"/>
          <a:lstStyle/>
          <a:p>
            <a:pPr marL="0" indent="0" algn="r" eaLnBrk="1" hangingPunct="1">
              <a:buFont typeface="Wingdings 3" pitchFamily="18" charset="2"/>
              <a:buNone/>
            </a:pPr>
            <a:endParaRPr lang="ru-RU">
              <a:solidFill>
                <a:schemeClr val="tx2"/>
              </a:solidFill>
            </a:endParaRPr>
          </a:p>
          <a:p>
            <a:pPr marL="0" indent="0" eaLnBrk="1" hangingPunct="1">
              <a:spcBef>
                <a:spcPct val="0"/>
              </a:spcBef>
            </a:pPr>
            <a:r>
              <a:rPr lang="ru-RU" sz="2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Я узнал, что сила притяжения – это сила, с которой тела притягиваются друг к другу </a:t>
            </a:r>
            <a:endParaRPr lang="ru-RU" sz="2400"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 marL="0" indent="0" eaLnBrk="1" hangingPunct="1">
              <a:spcBef>
                <a:spcPct val="0"/>
              </a:spcBef>
            </a:pPr>
            <a:endParaRPr lang="ru-RU" sz="2400"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 marL="0" indent="0" eaLnBrk="1" hangingPunct="1">
              <a:spcBef>
                <a:spcPct val="0"/>
              </a:spcBef>
              <a:buFont typeface="Wingdings 3" pitchFamily="18" charset="2"/>
              <a:buNone/>
            </a:pPr>
            <a:endParaRPr lang="ru-RU" sz="2400"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 marL="0" indent="0" eaLnBrk="1" hangingPunct="1">
              <a:spcBef>
                <a:spcPct val="0"/>
              </a:spcBef>
            </a:pPr>
            <a:r>
              <a:rPr lang="ru-RU" sz="2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Из различных источников мы знаем, что сила притяжения одинаково воздействует на все предметы, но оказывается, масса предмета придает ему при падении собственное ускорение.</a:t>
            </a:r>
          </a:p>
          <a:p>
            <a:pPr marL="0" indent="0" algn="r" eaLnBrk="1" hangingPunct="1">
              <a:buFont typeface="Wingdings 3" pitchFamily="18" charset="2"/>
              <a:buNone/>
            </a:pPr>
            <a:endParaRPr lang="ru-RU" sz="24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6121A9-DD2F-4286-BEAF-389DF23E16DF}" type="slidenum">
              <a:rPr lang="ru-RU">
                <a:solidFill>
                  <a:srgbClr val="FFFFFF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062010" y="9505"/>
            <a:ext cx="7772400" cy="1829761"/>
          </a:xfrm>
        </p:spPr>
        <p:txBody>
          <a:bodyPr anchor="b"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4800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Цель:</a:t>
            </a: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900113" y="1700213"/>
            <a:ext cx="7772400" cy="1811337"/>
          </a:xfrm>
        </p:spPr>
        <p:txBody>
          <a:bodyPr lIns="45720" rIns="45720"/>
          <a:lstStyle/>
          <a:p>
            <a:pPr marL="0" indent="0" algn="r" eaLnBrk="1" hangingPunct="1">
              <a:buFont typeface="Wingdings 3" pitchFamily="18" charset="2"/>
              <a:buNone/>
            </a:pPr>
            <a:r>
              <a:rPr lang="ru-RU" sz="3600">
                <a:solidFill>
                  <a:schemeClr val="tx2"/>
                </a:solidFill>
              </a:rPr>
              <a:t>узнать,  что такое сила притяжения.</a:t>
            </a:r>
          </a:p>
          <a:p>
            <a:pPr marL="0" indent="0" algn="r" eaLnBrk="1" hangingPunct="1">
              <a:buFont typeface="Wingdings 3" pitchFamily="18" charset="2"/>
              <a:buNone/>
            </a:pPr>
            <a:endParaRPr lang="ru-RU">
              <a:solidFill>
                <a:schemeClr val="tx2"/>
              </a:solidFill>
            </a:endParaRP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E5F7BA-AD1C-4114-8CFD-44161EE3162D}" type="slidenum">
              <a:rPr lang="ru-RU">
                <a:solidFill>
                  <a:srgbClr val="FFFFFF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250825" y="3068638"/>
            <a:ext cx="799306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2400" u="sng"/>
              <a:t>Задачи</a:t>
            </a:r>
            <a:r>
              <a:rPr lang="ru-RU" sz="2400"/>
              <a:t>:</a:t>
            </a:r>
          </a:p>
          <a:p>
            <a:pPr eaLnBrk="1" hangingPunct="1"/>
            <a:r>
              <a:rPr lang="ru-RU" sz="2400"/>
              <a:t>- узнать, что такое гравитация;</a:t>
            </a:r>
          </a:p>
          <a:p>
            <a:pPr eaLnBrk="1" hangingPunct="1"/>
            <a:r>
              <a:rPr lang="ru-RU" sz="2400"/>
              <a:t>- выяснить, как сила притяжения действует на различные предметы; </a:t>
            </a:r>
          </a:p>
          <a:p>
            <a:pPr eaLnBrk="1" hangingPunct="1"/>
            <a:r>
              <a:rPr lang="ru-RU" sz="2400"/>
              <a:t>- найти интересные и необычные факты о гравитации.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500034" y="571481"/>
            <a:ext cx="7772400" cy="1143008"/>
          </a:xfrm>
        </p:spPr>
        <p:txBody>
          <a:bodyPr anchor="b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kern="1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Гипотезы:</a:t>
            </a:r>
          </a:p>
        </p:txBody>
      </p:sp>
      <p:sp>
        <p:nvSpPr>
          <p:cNvPr id="15362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714375" y="1857375"/>
            <a:ext cx="7772400" cy="3143250"/>
          </a:xfrm>
        </p:spPr>
        <p:txBody>
          <a:bodyPr lIns="45720" rIns="45720"/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z="33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Допустим, тяжёлые предметы падают медленнее, чем лёгкие.</a:t>
            </a:r>
          </a:p>
          <a:p>
            <a:pPr marL="0" indent="0" eaLnBrk="1" hangingPunct="1">
              <a:buFont typeface="Wingdings 3" pitchFamily="18" charset="2"/>
              <a:buNone/>
            </a:pPr>
            <a:r>
              <a:rPr lang="ru-RU" sz="33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Предположим, что одинаковые предметы падают с одинаковой скоростью.</a:t>
            </a:r>
          </a:p>
          <a:p>
            <a:pPr marL="0" indent="0" algn="r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900">
              <a:solidFill>
                <a:schemeClr val="tx2"/>
              </a:solidFill>
            </a:endParaRPr>
          </a:p>
        </p:txBody>
      </p:sp>
      <p:sp>
        <p:nvSpPr>
          <p:cNvPr id="20483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F3E3DA-34EA-427F-9D8C-97EB1E3145B2}" type="slidenum">
              <a:rPr lang="ru-RU">
                <a:solidFill>
                  <a:srgbClr val="FFFFFF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Содержимое 3" descr="Гланая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619250" y="1412875"/>
            <a:ext cx="5761038" cy="3562350"/>
          </a:xfr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0034" y="500042"/>
            <a:ext cx="8229600" cy="582594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Исаак Ньютон открыл закон всемирного тяготения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088" y="5805488"/>
            <a:ext cx="7929562" cy="7270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200" b="1">
                <a:solidFill>
                  <a:schemeClr val="tx1"/>
                </a:solidFill>
                <a:latin typeface="Arial" charset="0"/>
                <a:cs typeface="Arial" charset="0"/>
              </a:rPr>
              <a:t>1642–1727гг.</a:t>
            </a:r>
            <a:r>
              <a:rPr lang="ru-RU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6388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52E94E-8C2F-40C7-8622-E20A1368028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Содержимое 3" descr="1167758.gif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4563" y="928688"/>
            <a:ext cx="5072062" cy="3500437"/>
          </a:xfr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25470"/>
          </a:xfrm>
        </p:spPr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Сила притяжения земли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288" y="4572000"/>
            <a:ext cx="8462962" cy="18811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ru-RU"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Гравитация  (тяготение) - это сила притяжения между двумя телами, то есть сила, с которой эти тела -</a:t>
            </a:r>
            <a:r>
              <a:rPr lang="ru-RU" sz="2000" i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</a:t>
            </a:r>
            <a:r>
              <a:rPr lang="ru-RU"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важно, большие или маленькие - притягиваются друг к другу. Во Вселенной все подчиняется закону всемирного тяготения.</a:t>
            </a:r>
          </a:p>
          <a:p>
            <a:pPr algn="just" eaLnBrk="1" hangingPunct="1">
              <a:defRPr/>
            </a:pPr>
            <a:endParaRPr lang="ru-RU" sz="16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5364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FD458E-94AB-4731-ADFE-8CAE42F7C31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Номер слайда 5"/>
          <p:cNvSpPr txBox="1">
            <a:spLocks noGrp="1"/>
          </p:cNvSpPr>
          <p:nvPr/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defRPr/>
            </a:pPr>
            <a:fld id="{E35E4F5E-C535-4069-8DDF-814F90B8407C}" type="slidenum">
              <a:rPr lang="ru-RU" sz="1000">
                <a:latin typeface="+mn-lt"/>
              </a:rPr>
              <a:pPr algn="r" eaLnBrk="1" hangingPunct="1">
                <a:defRPr/>
              </a:pPr>
              <a:t>6</a:t>
            </a:fld>
            <a:endParaRPr lang="ru-RU" sz="1000">
              <a:latin typeface="+mn-lt"/>
            </a:endParaRPr>
          </a:p>
        </p:txBody>
      </p:sp>
      <p:pic>
        <p:nvPicPr>
          <p:cNvPr id="19458" name="Picture 10" descr="depositphotos_6469862-stock-photo-happy-group-of-mixed-ra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333375"/>
            <a:ext cx="73437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rtlCol="0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kern="1200">
                <a:latin typeface="+mj-lt"/>
                <a:ea typeface="+mj-ea"/>
                <a:cs typeface="+mj-cs"/>
              </a:rPr>
              <a:t>Морские приливы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3" name="Picture 4" descr="64029420_Foto_Priliv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1341438"/>
            <a:ext cx="6400800" cy="427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rtlCol="0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kern="1200">
                <a:latin typeface="+mj-lt"/>
                <a:ea typeface="+mj-ea"/>
                <a:cs typeface="+mj-cs"/>
              </a:rPr>
              <a:t>Невесомость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7" name="Picture 4" descr="f7f8c4727a011019fe43a7eaa92bf9a5_XL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1412875"/>
            <a:ext cx="5111750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rtlCol="0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kern="1200">
                <a:latin typeface="+mj-lt"/>
                <a:ea typeface="+mj-ea"/>
                <a:cs typeface="+mj-cs"/>
              </a:rPr>
              <a:t>Слон и мышь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1" name="Picture 4" descr="ddc7820df9f2b74a4419b79e9c186d4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1484313"/>
            <a:ext cx="532765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Открытая">
  <a:themeElements>
    <a:clrScheme name="1_Открытая 1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FFFFFF"/>
      </a:accent3>
      <a:accent4>
        <a:srgbClr val="000000"/>
      </a:accent4>
      <a:accent5>
        <a:srgbClr val="ADCEDC"/>
      </a:accent5>
      <a:accent6>
        <a:srgbClr val="C51B23"/>
      </a:accent6>
      <a:hlink>
        <a:srgbClr val="FF8119"/>
      </a:hlink>
      <a:folHlink>
        <a:srgbClr val="44B9E8"/>
      </a:folHlink>
    </a:clrScheme>
    <a:fontScheme name="1_Открытая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Открытая 1">
        <a:dk1>
          <a:srgbClr val="000000"/>
        </a:dk1>
        <a:lt1>
          <a:srgbClr val="FFFFFF"/>
        </a:lt1>
        <a:dk2>
          <a:srgbClr val="464646"/>
        </a:dk2>
        <a:lt2>
          <a:srgbClr val="DEF5FA"/>
        </a:lt2>
        <a:accent1>
          <a:srgbClr val="2DA2BF"/>
        </a:accent1>
        <a:accent2>
          <a:srgbClr val="DA1F28"/>
        </a:accent2>
        <a:accent3>
          <a:srgbClr val="FFFFFF"/>
        </a:accent3>
        <a:accent4>
          <a:srgbClr val="000000"/>
        </a:accent4>
        <a:accent5>
          <a:srgbClr val="ADCEDC"/>
        </a:accent5>
        <a:accent6>
          <a:srgbClr val="C51B23"/>
        </a:accent6>
        <a:hlink>
          <a:srgbClr val="FF8119"/>
        </a:hlink>
        <a:folHlink>
          <a:srgbClr val="44B9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</TotalTime>
  <Words>297</Words>
  <Application>Microsoft Office PowerPoint</Application>
  <PresentationFormat>Экран (4:3)</PresentationFormat>
  <Paragraphs>70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 Unicode MS</vt:lpstr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1_Открытая</vt:lpstr>
      <vt:lpstr>Презентация PowerPoint</vt:lpstr>
      <vt:lpstr>Цель:</vt:lpstr>
      <vt:lpstr>Гипотезы:</vt:lpstr>
      <vt:lpstr>Исаак Ньютон открыл закон всемирного тяготения</vt:lpstr>
      <vt:lpstr> Сила притяжения земли</vt:lpstr>
      <vt:lpstr>Презентация PowerPoint</vt:lpstr>
      <vt:lpstr>Морские приливы</vt:lpstr>
      <vt:lpstr>Невесомость</vt:lpstr>
      <vt:lpstr>Слон и мышь</vt:lpstr>
      <vt:lpstr>Галилео Галилей итальянский физик, механик, астроном, философ, математик </vt:lpstr>
      <vt:lpstr>   Оборудование:  </vt:lpstr>
      <vt:lpstr>Опыт с мандаринами</vt:lpstr>
      <vt:lpstr>Опыт с бумагой и мячом</vt:lpstr>
      <vt:lpstr>Вывод:</vt:lpstr>
      <vt:lpstr>Презентация PowerPoint</vt:lpstr>
      <vt:lpstr>Для человека сила притяжения загадочна и интересна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Виктория</cp:lastModifiedBy>
  <cp:revision>47</cp:revision>
  <dcterms:modified xsi:type="dcterms:W3CDTF">2019-02-13T16:27:17Z</dcterms:modified>
</cp:coreProperties>
</file>