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8"/>
  </p:notesMasterIdLst>
  <p:handoutMasterIdLst>
    <p:handoutMasterId r:id="rId19"/>
  </p:handoutMasterIdLst>
  <p:sldIdLst>
    <p:sldId id="277" r:id="rId2"/>
    <p:sldId id="263" r:id="rId3"/>
    <p:sldId id="256" r:id="rId4"/>
    <p:sldId id="264" r:id="rId5"/>
    <p:sldId id="265" r:id="rId6"/>
    <p:sldId id="266" r:id="rId7"/>
    <p:sldId id="267" r:id="rId8"/>
    <p:sldId id="268" r:id="rId9"/>
    <p:sldId id="269" r:id="rId10"/>
    <p:sldId id="273" r:id="rId11"/>
    <p:sldId id="274" r:id="rId12"/>
    <p:sldId id="270" r:id="rId13"/>
    <p:sldId id="275" r:id="rId14"/>
    <p:sldId id="276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97" autoAdjust="0"/>
    <p:restoredTop sz="82437" autoAdjust="0"/>
  </p:normalViewPr>
  <p:slideViewPr>
    <p:cSldViewPr>
      <p:cViewPr varScale="1">
        <p:scale>
          <a:sx n="70" d="100"/>
          <a:sy n="70" d="100"/>
        </p:scale>
        <p:origin x="1162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-293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FFE41E-1086-4C51-A65D-46945FD5C2F6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95BEF8-3676-44F5-9863-683D8B777D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52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7F8D3E-7755-4DE9-BDC4-05F9EDD8238C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EB5BD0-B472-4C82-AF81-CF71FD5C92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698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B5BD0-B472-4C82-AF81-CF71FD5C9240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273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FDC88-8ED7-456F-A182-CD3F0AC2CFB5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76976-D201-4E02-9FB4-66EEF9364A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FDC88-8ED7-456F-A182-CD3F0AC2CFB5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76976-D201-4E02-9FB4-66EEF9364A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FDC88-8ED7-456F-A182-CD3F0AC2CFB5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76976-D201-4E02-9FB4-66EEF9364A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FDC88-8ED7-456F-A182-CD3F0AC2CFB5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76976-D201-4E02-9FB4-66EEF9364A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FDC88-8ED7-456F-A182-CD3F0AC2CFB5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76976-D201-4E02-9FB4-66EEF9364A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FDC88-8ED7-456F-A182-CD3F0AC2CFB5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76976-D201-4E02-9FB4-66EEF9364A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FDC88-8ED7-456F-A182-CD3F0AC2CFB5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76976-D201-4E02-9FB4-66EEF9364A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FDC88-8ED7-456F-A182-CD3F0AC2CFB5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76976-D201-4E02-9FB4-66EEF9364A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FDC88-8ED7-456F-A182-CD3F0AC2CFB5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76976-D201-4E02-9FB4-66EEF9364A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FDC88-8ED7-456F-A182-CD3F0AC2CFB5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76976-D201-4E02-9FB4-66EEF9364A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FDC88-8ED7-456F-A182-CD3F0AC2CFB5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76976-D201-4E02-9FB4-66EEF9364A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BFDC88-8ED7-456F-A182-CD3F0AC2CFB5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976976-D201-4E02-9FB4-66EEF9364A7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history.kantele.ru/instrument-kantele/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stihi.ru/2015/04/23/5327" TargetMode="External"/><Relationship Id="rId4" Type="http://schemas.openxmlformats.org/officeDocument/2006/relationships/hyperlink" Target="http://rk.karelia.ru/special-projects/uroki-karelskogo/kantele-kantele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620688"/>
            <a:ext cx="8208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«Кантеле </a:t>
            </a:r>
            <a:r>
              <a:rPr lang="en-US" sz="48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 </a:t>
            </a:r>
            <a:r>
              <a:rPr lang="ru-RU" sz="48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в </a:t>
            </a:r>
            <a:r>
              <a:rPr lang="en-US" sz="48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 </a:t>
            </a:r>
            <a:r>
              <a:rPr lang="ru-RU" sz="48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руках </a:t>
            </a:r>
            <a:r>
              <a:rPr lang="en-US" sz="48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 </a:t>
            </a:r>
            <a:r>
              <a:rPr lang="ru-RU" sz="48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умелых </a:t>
            </a:r>
            <a:r>
              <a:rPr lang="ru-RU" sz="48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оживляет сердце песней…»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868143" y="3423823"/>
            <a:ext cx="319894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b="1" dirty="0">
                <a:solidFill>
                  <a:schemeClr val="bg1"/>
                </a:solidFill>
                <a:latin typeface="Monotype Corsiva" pitchFamily="66" charset="0"/>
              </a:rPr>
              <a:t>Работа</a:t>
            </a:r>
          </a:p>
          <a:p>
            <a:pPr algn="ctr">
              <a:spcBef>
                <a:spcPct val="50000"/>
              </a:spcBef>
            </a:pPr>
            <a:r>
              <a:rPr lang="ru-RU" altLang="ru-RU" b="1" dirty="0">
                <a:solidFill>
                  <a:schemeClr val="bg1"/>
                </a:solidFill>
                <a:latin typeface="Monotype Corsiva" pitchFamily="66" charset="0"/>
              </a:rPr>
              <a:t>ученицы </a:t>
            </a:r>
            <a:r>
              <a:rPr lang="en-US" altLang="ru-RU" b="1" dirty="0" smtClean="0">
                <a:solidFill>
                  <a:schemeClr val="bg1"/>
                </a:solidFill>
                <a:latin typeface="Monotype Corsiva" pitchFamily="66" charset="0"/>
              </a:rPr>
              <a:t>4</a:t>
            </a:r>
            <a:r>
              <a:rPr lang="ru-RU" altLang="ru-RU" b="1" dirty="0" smtClean="0">
                <a:solidFill>
                  <a:schemeClr val="bg1"/>
                </a:solidFill>
                <a:latin typeface="Monotype Corsiva" pitchFamily="66" charset="0"/>
              </a:rPr>
              <a:t>а </a:t>
            </a:r>
            <a:r>
              <a:rPr lang="ru-RU" altLang="ru-RU" b="1" dirty="0">
                <a:solidFill>
                  <a:schemeClr val="bg1"/>
                </a:solidFill>
                <a:latin typeface="Monotype Corsiva" pitchFamily="66" charset="0"/>
              </a:rPr>
              <a:t>класса</a:t>
            </a:r>
          </a:p>
          <a:p>
            <a:pPr algn="ctr">
              <a:spcBef>
                <a:spcPct val="50000"/>
              </a:spcBef>
            </a:pPr>
            <a:r>
              <a:rPr lang="ru-RU" altLang="ru-RU" b="1" dirty="0">
                <a:solidFill>
                  <a:schemeClr val="bg1"/>
                </a:solidFill>
                <a:latin typeface="Monotype Corsiva" pitchFamily="66" charset="0"/>
              </a:rPr>
              <a:t>МБОУ «СОШ №2</a:t>
            </a:r>
          </a:p>
          <a:p>
            <a:pPr algn="ctr">
              <a:spcBef>
                <a:spcPct val="50000"/>
              </a:spcBef>
            </a:pPr>
            <a:r>
              <a:rPr lang="ru-RU" altLang="ru-RU" b="1" dirty="0">
                <a:solidFill>
                  <a:schemeClr val="bg1"/>
                </a:solidFill>
                <a:latin typeface="Monotype Corsiva" pitchFamily="66" charset="0"/>
              </a:rPr>
              <a:t>им. А.С.Пушкина»</a:t>
            </a:r>
          </a:p>
          <a:p>
            <a:pPr algn="ctr">
              <a:spcBef>
                <a:spcPct val="50000"/>
              </a:spcBef>
            </a:pPr>
            <a:r>
              <a:rPr lang="ru-RU" altLang="ru-RU" b="1" dirty="0">
                <a:solidFill>
                  <a:schemeClr val="bg1"/>
                </a:solidFill>
                <a:latin typeface="Monotype Corsiva" pitchFamily="66" charset="0"/>
              </a:rPr>
              <a:t>г. Костомукша </a:t>
            </a:r>
            <a:endParaRPr lang="en-US" altLang="ru-RU" b="1" dirty="0">
              <a:solidFill>
                <a:schemeClr val="bg1"/>
              </a:solidFill>
              <a:latin typeface="Monotype Corsiva" pitchFamily="66" charset="0"/>
            </a:endParaRPr>
          </a:p>
          <a:p>
            <a:pPr algn="ctr">
              <a:spcBef>
                <a:spcPct val="50000"/>
              </a:spcBef>
            </a:pPr>
            <a:r>
              <a:rPr lang="ru-RU" altLang="ru-RU" b="1" dirty="0" err="1">
                <a:solidFill>
                  <a:schemeClr val="bg1"/>
                </a:solidFill>
                <a:latin typeface="Monotype Corsiva" pitchFamily="66" charset="0"/>
              </a:rPr>
              <a:t>Полойник</a:t>
            </a:r>
            <a:r>
              <a:rPr lang="ru-RU" altLang="ru-RU" b="1" dirty="0">
                <a:solidFill>
                  <a:schemeClr val="bg1"/>
                </a:solidFill>
                <a:latin typeface="Monotype Corsiva" pitchFamily="66" charset="0"/>
              </a:rPr>
              <a:t> Жанны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3508" y="6163563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b="1" dirty="0" smtClean="0">
                <a:solidFill>
                  <a:schemeClr val="bg1"/>
                </a:solidFill>
                <a:latin typeface="Monotype Corsiva" pitchFamily="66" charset="0"/>
              </a:rPr>
              <a:t>Кл. рук-ль: </a:t>
            </a:r>
            <a:r>
              <a:rPr lang="ru-RU" altLang="ru-RU" b="1" dirty="0">
                <a:solidFill>
                  <a:schemeClr val="bg1"/>
                </a:solidFill>
                <a:latin typeface="Monotype Corsiva" pitchFamily="66" charset="0"/>
              </a:rPr>
              <a:t>Чижова Р.А., </a:t>
            </a:r>
            <a:r>
              <a:rPr lang="en-US" altLang="ru-RU" b="1" dirty="0" smtClean="0">
                <a:solidFill>
                  <a:schemeClr val="bg1"/>
                </a:solidFill>
                <a:latin typeface="Monotype Corsiva" pitchFamily="66" charset="0"/>
              </a:rPr>
              <a:t> </a:t>
            </a:r>
            <a:r>
              <a:rPr lang="ru-RU" altLang="ru-RU" b="1" dirty="0" smtClean="0">
                <a:solidFill>
                  <a:schemeClr val="bg1"/>
                </a:solidFill>
                <a:latin typeface="Monotype Corsiva" pitchFamily="66" charset="0"/>
              </a:rPr>
              <a:t>учитель </a:t>
            </a:r>
            <a:r>
              <a:rPr lang="ru-RU" altLang="ru-RU" b="1" dirty="0">
                <a:solidFill>
                  <a:schemeClr val="bg1"/>
                </a:solidFill>
                <a:latin typeface="Monotype Corsiva" pitchFamily="66" charset="0"/>
              </a:rPr>
              <a:t>нач. классов.</a:t>
            </a:r>
          </a:p>
          <a:p>
            <a:r>
              <a:rPr lang="ru-RU" altLang="ru-RU" b="1" dirty="0" smtClean="0">
                <a:solidFill>
                  <a:schemeClr val="bg1"/>
                </a:solidFill>
                <a:latin typeface="Monotype Corsiva" pitchFamily="66" charset="0"/>
              </a:rPr>
              <a:t>Консультант: </a:t>
            </a:r>
            <a:r>
              <a:rPr lang="ru-RU" altLang="ru-RU" b="1" dirty="0" err="1" smtClean="0">
                <a:solidFill>
                  <a:schemeClr val="bg1"/>
                </a:solidFill>
                <a:latin typeface="Monotype Corsiva" pitchFamily="66" charset="0"/>
              </a:rPr>
              <a:t>Кархунен</a:t>
            </a:r>
            <a:r>
              <a:rPr lang="ru-RU" altLang="ru-RU" b="1" dirty="0" smtClean="0">
                <a:solidFill>
                  <a:schemeClr val="bg1"/>
                </a:solidFill>
                <a:latin typeface="Monotype Corsiva" pitchFamily="66" charset="0"/>
              </a:rPr>
              <a:t> В.И., рук-ль коллектива «Карельская горница»</a:t>
            </a:r>
            <a:endParaRPr lang="ru-RU" altLang="ru-RU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796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034" y="285728"/>
            <a:ext cx="82457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Кантеле в моем городе Костомукша</a:t>
            </a:r>
            <a:endParaRPr lang="ru-RU" sz="40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1000108"/>
            <a:ext cx="3757817" cy="5601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500035" y="1500174"/>
            <a:ext cx="442915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     С 1986 года Валентина Ивановна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Кархунен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со своим молодым, начинающим коллективом, помимо любительского творчества, занимались просвещением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первопереселенцев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г. Костомукша. 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5623720" cy="4357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4744" y="3185271"/>
            <a:ext cx="5429256" cy="3672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0" y="19510"/>
            <a:ext cx="4286248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В 2001 году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в «Карельскую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горницу»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привезли несколько инструментов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из Петрозаводска.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    </a:t>
            </a:r>
          </a:p>
        </p:txBody>
      </p:sp>
      <p:pic>
        <p:nvPicPr>
          <p:cNvPr id="3074" name="Picture 2" descr="C:\Users\Admin\Desktop\1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888" y="285727"/>
            <a:ext cx="5307060" cy="3528239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469" y="2204864"/>
            <a:ext cx="3073379" cy="4367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3534503" y="4272810"/>
            <a:ext cx="536583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     Сергей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Стангрит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, известный музыкант Карелии, летом приехал 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в наш город и провёл мастер класс для детей и взрослых игре на кантеле. И уже осенью Дом Культуры закупил инструменты.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57174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endParaRPr lang="ru-RU" dirty="0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-145160"/>
            <a:ext cx="4355976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  С 2002 года Валентина Ивановна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и ее соратники обучают детей округа игре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на традиционном карельском музыкальном инструменте кантеле, продолжая радовать всех своим творчеством, способствуя сохранению культурного наследия, сбережению народных традиций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Times New Roman" pitchFamily="18" charset="0"/>
              </a:rPr>
              <a:t>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76" y="890718"/>
            <a:ext cx="4648600" cy="581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Жанна\Scan000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628" y="142852"/>
            <a:ext cx="4143372" cy="6143644"/>
          </a:xfrm>
          <a:prstGeom prst="rect">
            <a:avLst/>
          </a:prstGeom>
          <a:noFill/>
        </p:spPr>
      </p:pic>
      <p:pic>
        <p:nvPicPr>
          <p:cNvPr id="2052" name="Picture 4" descr="C:\Users\Admin\Desktop\Жанна\DSCN168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143248"/>
            <a:ext cx="5000628" cy="3714752"/>
          </a:xfrm>
          <a:prstGeom prst="rect">
            <a:avLst/>
          </a:prstGeom>
          <a:noFill/>
        </p:spPr>
      </p:pic>
      <p:pic>
        <p:nvPicPr>
          <p:cNvPr id="1026" name="Picture 2" descr="C:\Users\Admin\Desktop\IMG_E1609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000628" cy="3357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33610" y="-68034"/>
            <a:ext cx="4610398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 многих культурах встречаются аналоги этого инструмента,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 только в кантеле вкладывается такой поэтический и эпический смысл для передачи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музыкальной и песенной форме философии жизни народов севера. Не существует ограничений в выборе жанра: джаз, рок, металл. Все будет звучать чудесно и неподражаемо на кантеле. </a:t>
            </a:r>
          </a:p>
          <a:p>
            <a:pPr>
              <a:tabLst>
                <a:tab pos="2385695" algn="l"/>
              </a:tabLs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Инструмент по-прежнему сплачивает людей, даёт необходимый эмоциональный заряд, и поэтому актуален </a:t>
            </a:r>
            <a:endParaRPr lang="ru-RU" sz="2400" dirty="0" smtClean="0">
              <a:latin typeface="Times New Roman"/>
              <a:ea typeface="Calibri"/>
              <a:cs typeface="Times New Roman"/>
            </a:endParaRPr>
          </a:p>
          <a:p>
            <a:pPr>
              <a:tabLst>
                <a:tab pos="2385695" algn="l"/>
              </a:tabLst>
            </a:pPr>
            <a:r>
              <a:rPr lang="ru-RU" sz="2400" dirty="0" smtClean="0">
                <a:latin typeface="Times New Roman"/>
                <a:ea typeface="Calibri"/>
                <a:cs typeface="Times New Roman"/>
              </a:rPr>
              <a:t>в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наши дни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.</a:t>
            </a:r>
            <a:endParaRPr lang="ru-RU" sz="2400" dirty="0">
              <a:ea typeface="Calibri"/>
              <a:cs typeface="Times New Roman"/>
            </a:endParaRPr>
          </a:p>
        </p:txBody>
      </p:sp>
      <p:pic>
        <p:nvPicPr>
          <p:cNvPr id="1026" name="Picture 2" descr="C:\Users\Admin\Desktop\Жанна\IMG_098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332656"/>
            <a:ext cx="4499992" cy="63396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24595" y="332656"/>
            <a:ext cx="8723869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Источники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Times New Roman" pitchFamily="18" charset="0"/>
              </a:rPr>
              <a:t>http://rk.karelia.ru/wp-content/uploads/2017/04/foto-7.jpg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Times New Roman" pitchFamily="18" charset="0"/>
              </a:rPr>
              <a:t>http://rk.karelia.ru/wp-content/uploads/2017/04/foto-6.1.jpg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Times New Roman" pitchFamily="18" charset="0"/>
                <a:hlinkClick r:id="rId3"/>
              </a:rPr>
              <a:t>https://history.kantele.ru/instrument-kantele/#0002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Times New Roman" pitchFamily="18" charset="0"/>
                <a:hlinkClick r:id="rId4"/>
              </a:rPr>
              <a:t>http://rk.karelia.ru/special-projects/uroki-karelskogo/kantele-kantele/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8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latin typeface="Arial Unicode MS" pitchFamily="34" charset="-128"/>
                <a:cs typeface="Times New Roman" pitchFamily="18" charset="0"/>
                <a:hlinkClick r:id="rId5"/>
              </a:rPr>
              <a:t>https://</a:t>
            </a:r>
            <a:r>
              <a:rPr lang="en-US" sz="2000" dirty="0" smtClean="0">
                <a:latin typeface="Arial Unicode MS" pitchFamily="34" charset="-128"/>
                <a:cs typeface="Times New Roman" pitchFamily="18" charset="0"/>
                <a:hlinkClick r:id="rId5"/>
              </a:rPr>
              <a:t>www.stihi.ru/2015/04/23/5327</a:t>
            </a:r>
            <a:endParaRPr lang="ru-RU" sz="2000" dirty="0" smtClean="0">
              <a:latin typeface="Arial Unicode MS" pitchFamily="34" charset="-128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Arial Unicode MS" pitchFamily="34" charset="-128"/>
                <a:cs typeface="Times New Roman" pitchFamily="18" charset="0"/>
              </a:rPr>
              <a:t>Фотографии из семейного архива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395536" y="116632"/>
            <a:ext cx="874846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   Кантеле играло такую большую роль в жизни людей, что его значение выходит далеко за рамки понятия музыкального инструмента.</a:t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kantele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1700808"/>
            <a:ext cx="8065593" cy="47143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169272" y="332656"/>
            <a:ext cx="8820472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развитие интереса к освоению народного инструмента.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достижения  цели поставлены следующие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- используя литературу, получить новые знания об истории создания кантеле;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- выяснить, как используется кантеле в настоящее время;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- узнать, каким образом происходит сохранение традиций игре на народном инструменте в нашем городе;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- прочувствовать красоту звучания кантеле.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Кантеле – это инструмент, объединяющий в себе культуру и трудовую деятельность многих поколений людей северного народа,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 может быть актуальным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 наши дни.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0" y="153888"/>
            <a:ext cx="4714876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Что же такое кантеле?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1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Относится к семейству цитр.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Состоит из: подставки, струн, розетки (круглого отверстия в верхней части инструмента), настроечной колки и резонирующей деки.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Старое кантеле имело пять струн из конского волоса. Корпу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с был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из ольхи или березы.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Постепенно инструмент развивался. Струны стали металлическими.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Сам корпус начали изготавливать из еловой доски. Количество струн увеличилось до 16 с диатоническим строем и 32 с хроматическим. Отличается от других сородичей очень компактными размерами, что удобно для перевозки. Толщина до 10 см, а длина около 80 см.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89057" y="188640"/>
            <a:ext cx="3762375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73467" y="3717032"/>
            <a:ext cx="3776630" cy="2827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357158" y="2918460"/>
            <a:ext cx="878684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 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Способы игры – щипок, бряцание, или же смешанный прием игры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   В настоящее время в Карелии две разновидности кантеле: </a:t>
            </a:r>
            <a:r>
              <a:rPr kumimoji="0" lang="ru-RU" sz="2000" b="0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Хроматические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— используют для игры классической музыки. Самые усовершенствованные. Есть несколько разновидностей: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кантеле-бас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кантеле-прима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кантеле-альт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кантеле-пикколо.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Диатонические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— предназначены для исполнения народных мотивов.</a:t>
            </a:r>
          </a:p>
        </p:txBody>
      </p:sp>
      <p:pic>
        <p:nvPicPr>
          <p:cNvPr id="6" name="Рисунок 5" descr="Kantele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35010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4643438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Миф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 По преданию, не верить которому оснований нет, первое кантеле создал старый мудрый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Вяйнямёйнен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 В творческом своем акте он использовал зубы и челюсти огромной щуки, которую карел почему-то называл речной собакой.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Струны будущий песнопевец сделал из «волос коня у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Хийси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».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Старец играл на кантеле и все живые существа очаровывались и замирали при звуках музыки. </a:t>
            </a:r>
          </a:p>
        </p:txBody>
      </p:sp>
      <p:pic>
        <p:nvPicPr>
          <p:cNvPr id="4" name="Рисунок 3" descr="foto-4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0562" y="0"/>
            <a:ext cx="4643438" cy="55721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0" y="184666"/>
            <a:ext cx="5148064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 История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  Первым, кто обратился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к изготовлению кантеле, был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Элиас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Лённрот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— создатель «Калевалы».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В 1830-х — 1840-х годах было изготовлено два хроматических кантеле, одно из которых сейчас хранится в музее в Финляндии.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 Автор «Калевалы» мечтал продвинуть кантеле в массы —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в первую очередь, конечно,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в школы. «И, хотя не у всех детей есть талант к исполнительству, вряд ли кто не согласится», писал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Лённрот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. </a:t>
            </a:r>
          </a:p>
        </p:txBody>
      </p:sp>
      <p:pic>
        <p:nvPicPr>
          <p:cNvPr id="3" name="Рисунок 2" descr="foto-3-8-772x515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3310" y="116632"/>
            <a:ext cx="3921357" cy="36724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0" y="0"/>
            <a:ext cx="4714876" cy="6863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   В России серьёзным исследователем кантеле стал уроженец Воронежа Виктор Гудков. Он основал в 1932 году кружок кантелистов при Доме народного творчества в Петрозаводске.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  Занимались там преимущественно старшеклассники финно-угорской школы и студенты педагогического института.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  Во время войны ансамбль дал серию концертов в частях Красной армии, выступал на линии фронта. Артистам приходилось не только постоянно передвигаться невдалеке от боевых действий, но и, например, помогать в строительстве оборонительных сооружений.                                        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В гастролях, в январе 42-го, умер Гудков.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Руководить ансамблем стал главный дирижер Яков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Геншафт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.  </a:t>
            </a:r>
          </a:p>
        </p:txBody>
      </p:sp>
      <p:pic>
        <p:nvPicPr>
          <p:cNvPr id="3" name="Рисунок 2" descr="foto-7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6314" y="0"/>
            <a:ext cx="4357686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0" y="1285860"/>
            <a:ext cx="4500562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     В музыкальных школах Карелии и Финляндии существуют отдельные классы для изучения игры на кантеле. Под его звуки ставят народные танцы, проводят фестивали.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   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Звучание на престижных площадках и телевизионных шоу уже обычная практика последних десятилетий.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   Такой инструмент великолепен –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не случайно его можно встретить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в Москве, в Петербурге, в Казани –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по всей нашей стране, да и за границей – в Финляндии, Германии, Америке, Японии… На нем  можно исполнять простейшие мелодии или аккомпанировать своему пению.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4282" y="428604"/>
            <a:ext cx="86866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Популярность кантеле в наше время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ef4216765189f7ddbcbbb2a25601c66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9124" y="1500174"/>
            <a:ext cx="4357718" cy="37862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422</TotalTime>
  <Words>790</Words>
  <Application>Microsoft Office PowerPoint</Application>
  <PresentationFormat>Экран (4:3)</PresentationFormat>
  <Paragraphs>90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 Unicode MS</vt:lpstr>
      <vt:lpstr>Arial</vt:lpstr>
      <vt:lpstr>Calibri</vt:lpstr>
      <vt:lpstr>Monotype Corsiva</vt:lpstr>
      <vt:lpstr>Times New Roman</vt:lpstr>
      <vt:lpstr>Специальное оформление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Виктория</cp:lastModifiedBy>
  <cp:revision>78</cp:revision>
  <dcterms:created xsi:type="dcterms:W3CDTF">2019-01-27T17:18:06Z</dcterms:created>
  <dcterms:modified xsi:type="dcterms:W3CDTF">2019-02-13T16:29:31Z</dcterms:modified>
</cp:coreProperties>
</file>