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6"/>
  </p:notesMasterIdLst>
  <p:sldIdLst>
    <p:sldId id="256" r:id="rId2"/>
    <p:sldId id="257" r:id="rId3"/>
    <p:sldId id="258" r:id="rId4"/>
    <p:sldId id="259" r:id="rId5"/>
    <p:sldId id="261" r:id="rId6"/>
    <p:sldId id="260" r:id="rId7"/>
    <p:sldId id="263" r:id="rId8"/>
    <p:sldId id="265" r:id="rId9"/>
    <p:sldId id="264" r:id="rId10"/>
    <p:sldId id="266" r:id="rId11"/>
    <p:sldId id="267" r:id="rId12"/>
    <p:sldId id="268" r:id="rId13"/>
    <p:sldId id="273" r:id="rId14"/>
    <p:sldId id="269" r:id="rId15"/>
    <p:sldId id="270" r:id="rId16"/>
    <p:sldId id="271" r:id="rId17"/>
    <p:sldId id="272" r:id="rId18"/>
    <p:sldId id="274" r:id="rId19"/>
    <p:sldId id="275" r:id="rId20"/>
    <p:sldId id="276" r:id="rId21"/>
    <p:sldId id="277" r:id="rId22"/>
    <p:sldId id="278" r:id="rId23"/>
    <p:sldId id="279" r:id="rId24"/>
    <p:sldId id="280"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1908" autoAdjust="0"/>
  </p:normalViewPr>
  <p:slideViewPr>
    <p:cSldViewPr snapToGrid="0">
      <p:cViewPr varScale="1">
        <p:scale>
          <a:sx n="64" d="100"/>
          <a:sy n="64" d="100"/>
        </p:scale>
        <p:origin x="77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81AD99-015F-4DD5-82A5-86B7F408AD32}" type="datetimeFigureOut">
              <a:rPr lang="ru-RU" smtClean="0"/>
              <a:t>13.02.2019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21C614-C194-4A6D-B527-763CAA0AF47E}" type="slidenum">
              <a:rPr lang="ru-RU" smtClean="0"/>
              <a:t>‹#›</a:t>
            </a:fld>
            <a:endParaRPr lang="ru-RU"/>
          </a:p>
        </p:txBody>
      </p:sp>
    </p:spTree>
    <p:extLst>
      <p:ext uri="{BB962C8B-B14F-4D97-AF65-F5344CB8AC3E}">
        <p14:creationId xmlns:p14="http://schemas.microsoft.com/office/powerpoint/2010/main" val="417798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321C614-C194-4A6D-B527-763CAA0AF47E}" type="slidenum">
              <a:rPr lang="ru-RU" smtClean="0"/>
              <a:t>12</a:t>
            </a:fld>
            <a:endParaRPr lang="ru-RU"/>
          </a:p>
        </p:txBody>
      </p:sp>
    </p:spTree>
    <p:extLst>
      <p:ext uri="{BB962C8B-B14F-4D97-AF65-F5344CB8AC3E}">
        <p14:creationId xmlns:p14="http://schemas.microsoft.com/office/powerpoint/2010/main" val="200999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4681198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1024716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1387856-FB5A-4041-BADE-7142D2E22A72}"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882314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9329A387-1D72-42EA-BAAF-D1FE32BF3C1C}" type="datetimeFigureOut">
              <a:rPr lang="ru-RU" smtClean="0"/>
              <a:t>13.02.2019</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11714316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9329A387-1D72-42EA-BAAF-D1FE32BF3C1C}" type="datetimeFigureOut">
              <a:rPr lang="ru-RU" smtClean="0"/>
              <a:t>13.02.2019</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1387856-FB5A-4041-BADE-7142D2E22A72}"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29817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9329A387-1D72-42EA-BAAF-D1FE32BF3C1C}" type="datetimeFigureOut">
              <a:rPr lang="ru-RU" smtClean="0"/>
              <a:t>13.02.2019</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4235289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37656338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1386659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26961810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329A387-1D72-42EA-BAAF-D1FE32BF3C1C}" type="datetimeFigureOut">
              <a:rPr lang="ru-RU" smtClean="0"/>
              <a:t>13.02.2019</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3799311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329A387-1D72-42EA-BAAF-D1FE32BF3C1C}" type="datetimeFigureOut">
              <a:rPr lang="ru-RU" smtClean="0"/>
              <a:t>13.02.2019</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33480705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329A387-1D72-42EA-BAAF-D1FE32BF3C1C}" type="datetimeFigureOut">
              <a:rPr lang="ru-RU" smtClean="0"/>
              <a:t>13.02.2019</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1016063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329A387-1D72-42EA-BAAF-D1FE32BF3C1C}" type="datetimeFigureOut">
              <a:rPr lang="ru-RU" smtClean="0"/>
              <a:t>13.02.2019</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1958878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29A387-1D72-42EA-BAAF-D1FE32BF3C1C}" type="datetimeFigureOut">
              <a:rPr lang="ru-RU" smtClean="0"/>
              <a:t>13.02.2019</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23946417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329A387-1D72-42EA-BAAF-D1FE32BF3C1C}" type="datetimeFigureOut">
              <a:rPr lang="ru-RU" smtClean="0"/>
              <a:t>13.02.2019</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4134573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329A387-1D72-42EA-BAAF-D1FE32BF3C1C}" type="datetimeFigureOut">
              <a:rPr lang="ru-RU" smtClean="0"/>
              <a:t>13.02.2019</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1387856-FB5A-4041-BADE-7142D2E22A72}" type="slidenum">
              <a:rPr lang="ru-RU" smtClean="0"/>
              <a:t>‹#›</a:t>
            </a:fld>
            <a:endParaRPr lang="ru-RU"/>
          </a:p>
        </p:txBody>
      </p:sp>
    </p:spTree>
    <p:extLst>
      <p:ext uri="{BB962C8B-B14F-4D97-AF65-F5344CB8AC3E}">
        <p14:creationId xmlns:p14="http://schemas.microsoft.com/office/powerpoint/2010/main" val="21855279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329A387-1D72-42EA-BAAF-D1FE32BF3C1C}" type="datetimeFigureOut">
              <a:rPr lang="ru-RU" smtClean="0"/>
              <a:t>13.02.2019</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1387856-FB5A-4041-BADE-7142D2E22A72}" type="slidenum">
              <a:rPr lang="ru-RU" smtClean="0"/>
              <a:t>‹#›</a:t>
            </a:fld>
            <a:endParaRPr lang="ru-RU"/>
          </a:p>
        </p:txBody>
      </p:sp>
    </p:spTree>
    <p:extLst>
      <p:ext uri="{BB962C8B-B14F-4D97-AF65-F5344CB8AC3E}">
        <p14:creationId xmlns:p14="http://schemas.microsoft.com/office/powerpoint/2010/main" val="56788045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5.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 </a:t>
            </a:r>
            <a:r>
              <a:rPr lang="ru-RU" sz="7200" dirty="0" smtClean="0"/>
              <a:t>Проект</a:t>
            </a:r>
            <a:r>
              <a:rPr lang="ru-RU" dirty="0" smtClean="0"/>
              <a:t>                                  </a:t>
            </a:r>
            <a:r>
              <a:rPr lang="ru-RU" sz="4800" dirty="0" smtClean="0"/>
              <a:t>на тему</a:t>
            </a:r>
            <a:r>
              <a:rPr lang="en-US" sz="4800" dirty="0" smtClean="0"/>
              <a:t>:</a:t>
            </a:r>
            <a:r>
              <a:rPr lang="ru-RU" sz="4800" dirty="0" smtClean="0"/>
              <a:t> Зубная паста.</a:t>
            </a:r>
            <a:endParaRPr lang="ru-RU" sz="4800" dirty="0"/>
          </a:p>
        </p:txBody>
      </p:sp>
      <p:sp>
        <p:nvSpPr>
          <p:cNvPr id="3" name="Подзаголовок 2"/>
          <p:cNvSpPr>
            <a:spLocks noGrp="1"/>
          </p:cNvSpPr>
          <p:nvPr>
            <p:ph type="subTitle" idx="1"/>
          </p:nvPr>
        </p:nvSpPr>
        <p:spPr>
          <a:xfrm>
            <a:off x="8015287" y="4571998"/>
            <a:ext cx="3367087" cy="1985965"/>
          </a:xfrm>
        </p:spPr>
        <p:txBody>
          <a:bodyPr>
            <a:normAutofit fontScale="92500" lnSpcReduction="10000"/>
          </a:bodyPr>
          <a:lstStyle/>
          <a:p>
            <a:r>
              <a:rPr lang="ru-RU" dirty="0" smtClean="0"/>
              <a:t>                                                                             МБДОУ КГО </a:t>
            </a:r>
            <a:r>
              <a:rPr lang="en-US" dirty="0" smtClean="0"/>
              <a:t>“</a:t>
            </a:r>
            <a:r>
              <a:rPr lang="ru-RU" dirty="0" smtClean="0"/>
              <a:t>СОШ№2                </a:t>
            </a:r>
            <a:r>
              <a:rPr lang="ru-RU" dirty="0" err="1" smtClean="0"/>
              <a:t>им.Пушкина</a:t>
            </a:r>
            <a:r>
              <a:rPr lang="ru-RU" dirty="0" smtClean="0"/>
              <a:t>                             ученика 4б класса              Веселова Сергея             Классный руководитель Фадеева В.Н    Консультант Волкова О.В</a:t>
            </a:r>
            <a:endParaRPr lang="ru-RU" dirty="0"/>
          </a:p>
        </p:txBody>
      </p:sp>
      <p:sp>
        <p:nvSpPr>
          <p:cNvPr id="5" name="Прямоугольник 4"/>
          <p:cNvSpPr/>
          <p:nvPr/>
        </p:nvSpPr>
        <p:spPr>
          <a:xfrm>
            <a:off x="4543425" y="6557963"/>
            <a:ext cx="2986088" cy="300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t>Г.Костомукша</a:t>
            </a:r>
            <a:endParaRPr lang="ru-RU" dirty="0"/>
          </a:p>
        </p:txBody>
      </p:sp>
    </p:spTree>
    <p:extLst>
      <p:ext uri="{BB962C8B-B14F-4D97-AF65-F5344CB8AC3E}">
        <p14:creationId xmlns:p14="http://schemas.microsoft.com/office/powerpoint/2010/main" val="71588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567381"/>
          </a:xfrm>
        </p:spPr>
        <p:txBody>
          <a:bodyPr>
            <a:normAutofit fontScale="90000"/>
          </a:bodyPr>
          <a:lstStyle/>
          <a:p>
            <a:r>
              <a:rPr lang="ru-RU" dirty="0" smtClean="0"/>
              <a:t>Анкетирование.</a:t>
            </a:r>
            <a:endParaRPr lang="ru-RU" dirty="0"/>
          </a:p>
        </p:txBody>
      </p:sp>
      <p:sp>
        <p:nvSpPr>
          <p:cNvPr id="3" name="Объект 2"/>
          <p:cNvSpPr>
            <a:spLocks noGrp="1"/>
          </p:cNvSpPr>
          <p:nvPr>
            <p:ph idx="1"/>
          </p:nvPr>
        </p:nvSpPr>
        <p:spPr>
          <a:xfrm>
            <a:off x="2589212" y="1191491"/>
            <a:ext cx="8915400" cy="4719731"/>
          </a:xfrm>
        </p:spPr>
        <p:txBody>
          <a:bodyPr>
            <a:noAutofit/>
          </a:bodyPr>
          <a:lstStyle/>
          <a:p>
            <a:pPr lvl="1"/>
            <a:r>
              <a:rPr lang="ru-RU" sz="3200" dirty="0" smtClean="0"/>
              <a:t>Для анкеты были предложены следующие вопросы.                                    1. Какой зубной пастой вы пользуетесь?                                                          2.Сколько раз в день вы чистите зубы?                                                                3. С каким вкусом вам нравится зубная паста?                                             4. Как вы думаете, хорошо ли чистит ваша зубная паста?</a:t>
            </a:r>
            <a:endParaRPr lang="ru-RU" sz="3200" dirty="0"/>
          </a:p>
        </p:txBody>
      </p:sp>
      <p:sp>
        <p:nvSpPr>
          <p:cNvPr id="4" name="Прямоугольник 3"/>
          <p:cNvSpPr/>
          <p:nvPr/>
        </p:nvSpPr>
        <p:spPr>
          <a:xfrm>
            <a:off x="3286124" y="5757863"/>
            <a:ext cx="8218487" cy="7207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 опросе участвовали 25 человек.</a:t>
            </a:r>
            <a:endParaRPr lang="ru-RU" dirty="0"/>
          </a:p>
        </p:txBody>
      </p:sp>
    </p:spTree>
    <p:extLst>
      <p:ext uri="{BB962C8B-B14F-4D97-AF65-F5344CB8AC3E}">
        <p14:creationId xmlns:p14="http://schemas.microsoft.com/office/powerpoint/2010/main" val="4293440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185738"/>
            <a:ext cx="8911687" cy="671512"/>
          </a:xfrm>
        </p:spPr>
        <p:txBody>
          <a:bodyPr>
            <a:normAutofit fontScale="90000"/>
          </a:bodyPr>
          <a:lstStyle/>
          <a:p>
            <a:r>
              <a:rPr lang="ru-RU" dirty="0" smtClean="0"/>
              <a:t>Вопрос №1. Какой зубной пастой вы пользуетесь?</a:t>
            </a:r>
            <a:endParaRPr lang="ru-RU" dirty="0"/>
          </a:p>
        </p:txBody>
      </p:sp>
      <p:sp>
        <p:nvSpPr>
          <p:cNvPr id="3" name="Объект 2"/>
          <p:cNvSpPr>
            <a:spLocks noGrp="1"/>
          </p:cNvSpPr>
          <p:nvPr>
            <p:ph idx="1"/>
          </p:nvPr>
        </p:nvSpPr>
        <p:spPr>
          <a:xfrm>
            <a:off x="2589212" y="1371600"/>
            <a:ext cx="8915400" cy="5486400"/>
          </a:xfrm>
        </p:spPr>
        <p:txBody>
          <a:bodyPr>
            <a:normAutofit/>
          </a:bodyPr>
          <a:lstStyle/>
          <a:p>
            <a:pPr lvl="1"/>
            <a:r>
              <a:rPr lang="en-US" sz="3600" dirty="0" smtClean="0"/>
              <a:t>Colgate – 7</a:t>
            </a:r>
            <a:r>
              <a:rPr lang="ru-RU" sz="3600" dirty="0" smtClean="0"/>
              <a:t> чел.</a:t>
            </a:r>
            <a:r>
              <a:rPr lang="en-US" sz="3600" dirty="0" smtClean="0"/>
              <a:t>                                                                                                                  Blend-a-med – 6</a:t>
            </a:r>
            <a:r>
              <a:rPr lang="ru-RU" sz="3600" dirty="0" smtClean="0"/>
              <a:t> чел.</a:t>
            </a:r>
            <a:r>
              <a:rPr lang="en-US" sz="3600" dirty="0" smtClean="0"/>
              <a:t>                                                                                                         </a:t>
            </a:r>
            <a:r>
              <a:rPr lang="ru-RU" sz="3600" dirty="0" smtClean="0"/>
              <a:t>Новый жемчуг – 7 чел.                                                                                                       Аквафреш – 5 чел.</a:t>
            </a:r>
          </a:p>
          <a:p>
            <a:r>
              <a:rPr lang="ru-RU" sz="3600" dirty="0" smtClean="0"/>
              <a:t>Вопрос № 2. Сколько раз в день вы чистите       зубы?                                                                                        2 раза  – 23  чел.                                                                                         1 раз – 2 чел.                                                                                                                                                               </a:t>
            </a:r>
          </a:p>
        </p:txBody>
      </p:sp>
      <p:sp>
        <p:nvSpPr>
          <p:cNvPr id="4" name="Прямоугольник 3"/>
          <p:cNvSpPr/>
          <p:nvPr/>
        </p:nvSpPr>
        <p:spPr>
          <a:xfrm>
            <a:off x="2986088" y="6272213"/>
            <a:ext cx="8858250" cy="5857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Зубы необходимо чистить 2 раза в день , если есть возможность, то и в середине дня будет не лишним.</a:t>
            </a:r>
            <a:endParaRPr lang="ru-RU" dirty="0"/>
          </a:p>
        </p:txBody>
      </p:sp>
    </p:spTree>
    <p:extLst>
      <p:ext uri="{BB962C8B-B14F-4D97-AF65-F5344CB8AC3E}">
        <p14:creationId xmlns:p14="http://schemas.microsoft.com/office/powerpoint/2010/main" val="561943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38401" y="3771982"/>
            <a:ext cx="9066212" cy="2130055"/>
          </a:xfrm>
        </p:spPr>
        <p:txBody>
          <a:bodyPr>
            <a:normAutofit/>
          </a:bodyPr>
          <a:lstStyle/>
          <a:p>
            <a:r>
              <a:rPr lang="ru-RU" sz="2800" dirty="0" smtClean="0"/>
              <a:t>Вопрос № 4. Как вы думаете хорошо ли чистит ваша зубная паста?                                                                              Да – 20 чел.                                                                                         Нет – 5 чел.</a:t>
            </a:r>
            <a:endParaRPr lang="ru-RU" sz="2800" dirty="0"/>
          </a:p>
        </p:txBody>
      </p:sp>
      <p:sp>
        <p:nvSpPr>
          <p:cNvPr id="3" name="Объект 2"/>
          <p:cNvSpPr>
            <a:spLocks noGrp="1"/>
          </p:cNvSpPr>
          <p:nvPr>
            <p:ph idx="1"/>
          </p:nvPr>
        </p:nvSpPr>
        <p:spPr>
          <a:xfrm>
            <a:off x="2589212" y="4308764"/>
            <a:ext cx="8915400" cy="1330036"/>
          </a:xfrm>
        </p:spPr>
        <p:txBody>
          <a:bodyPr>
            <a:normAutofit/>
          </a:bodyPr>
          <a:lstStyle/>
          <a:p>
            <a:pPr marL="0" indent="0">
              <a:buNone/>
            </a:pPr>
            <a:r>
              <a:rPr lang="ru-RU" dirty="0" smtClean="0"/>
              <a:t> </a:t>
            </a:r>
            <a:endParaRPr lang="ru-RU" dirty="0"/>
          </a:p>
        </p:txBody>
      </p:sp>
      <p:sp>
        <p:nvSpPr>
          <p:cNvPr id="4" name="Прямоугольник 3"/>
          <p:cNvSpPr/>
          <p:nvPr/>
        </p:nvSpPr>
        <p:spPr>
          <a:xfrm>
            <a:off x="2438400" y="540328"/>
            <a:ext cx="6705600" cy="3231654"/>
          </a:xfrm>
          <a:prstGeom prst="rect">
            <a:avLst/>
          </a:prstGeom>
        </p:spPr>
        <p:txBody>
          <a:bodyPr wrap="square">
            <a:spAutoFit/>
          </a:bodyPr>
          <a:lstStyle/>
          <a:p>
            <a:r>
              <a:rPr lang="ru-RU" sz="3600" dirty="0"/>
              <a:t>Вопрос № 3</a:t>
            </a:r>
            <a:r>
              <a:rPr lang="ru-RU" sz="2400" dirty="0"/>
              <a:t>. </a:t>
            </a:r>
            <a:r>
              <a:rPr lang="ru-RU" sz="2800" dirty="0"/>
              <a:t>С каким вкусом вам нравится зубная паста?                                                                         Мята – 6  </a:t>
            </a:r>
            <a:r>
              <a:rPr lang="ru-RU" sz="2800" dirty="0" smtClean="0"/>
              <a:t>чел.                                                                                                      </a:t>
            </a:r>
            <a:r>
              <a:rPr lang="ru-RU" sz="2800" dirty="0"/>
              <a:t>Малина – 3  </a:t>
            </a:r>
            <a:r>
              <a:rPr lang="ru-RU" sz="2800" dirty="0" smtClean="0"/>
              <a:t>чел.                                                                                                      </a:t>
            </a:r>
            <a:r>
              <a:rPr lang="ru-RU" sz="2800" dirty="0"/>
              <a:t>Клубника – 5   </a:t>
            </a:r>
            <a:r>
              <a:rPr lang="ru-RU" sz="2800" dirty="0" smtClean="0"/>
              <a:t>чел.                                                                                                       </a:t>
            </a:r>
            <a:r>
              <a:rPr lang="ru-RU" sz="2800" dirty="0"/>
              <a:t>Лимон – 4 </a:t>
            </a:r>
            <a:r>
              <a:rPr lang="ru-RU" sz="2800" dirty="0" smtClean="0"/>
              <a:t> чел.                                                                                                      </a:t>
            </a:r>
            <a:r>
              <a:rPr lang="ru-RU" sz="2800" dirty="0"/>
              <a:t>Мороженное – 4 </a:t>
            </a:r>
            <a:r>
              <a:rPr lang="ru-RU" sz="2800" dirty="0" smtClean="0"/>
              <a:t>чел.</a:t>
            </a:r>
            <a:endParaRPr lang="ru-RU" sz="2800" dirty="0"/>
          </a:p>
        </p:txBody>
      </p:sp>
    </p:spTree>
    <p:extLst>
      <p:ext uri="{BB962C8B-B14F-4D97-AF65-F5344CB8AC3E}">
        <p14:creationId xmlns:p14="http://schemas.microsoft.com/office/powerpoint/2010/main" val="3265433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Выводы по результатам анкетирования.</a:t>
            </a:r>
            <a:endParaRPr lang="ru-RU" dirty="0"/>
          </a:p>
        </p:txBody>
      </p:sp>
      <p:sp>
        <p:nvSpPr>
          <p:cNvPr id="3" name="Объект 2"/>
          <p:cNvSpPr>
            <a:spLocks noGrp="1"/>
          </p:cNvSpPr>
          <p:nvPr>
            <p:ph idx="1"/>
          </p:nvPr>
        </p:nvSpPr>
        <p:spPr>
          <a:xfrm>
            <a:off x="6625652" y="1905000"/>
            <a:ext cx="4878960" cy="4006222"/>
          </a:xfrm>
        </p:spPr>
        <p:txBody>
          <a:bodyPr>
            <a:noAutofit/>
          </a:bodyPr>
          <a:lstStyle/>
          <a:p>
            <a:r>
              <a:rPr lang="ru-RU" sz="2000" dirty="0" smtClean="0"/>
              <a:t>По результатам анкеты мы видим, что люди выбирают разные пасты.   Пасты отличаются вкусом, цветом, составом и назначением. Большинство опрошенных уверены, что пользуются пастой, которая действительно защищает зубы. Я решил проверить  опытным путем так ли это. Сначала мы проверим как  напитки, употребляемые нами, влияют на наши зубы, а затем - как паста  защищает зубную эмаль.</a:t>
            </a:r>
            <a:endParaRPr lang="ru-RU" sz="20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965" y="1905000"/>
            <a:ext cx="5009687" cy="4285938"/>
          </a:xfrm>
          <a:prstGeom prst="rect">
            <a:avLst/>
          </a:prstGeom>
        </p:spPr>
      </p:pic>
    </p:spTree>
    <p:extLst>
      <p:ext uri="{BB962C8B-B14F-4D97-AF65-F5344CB8AC3E}">
        <p14:creationId xmlns:p14="http://schemas.microsoft.com/office/powerpoint/2010/main" val="1648900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03512" y="1169234"/>
            <a:ext cx="3505199" cy="1004340"/>
          </a:xfrm>
        </p:spPr>
        <p:txBody>
          <a:bodyPr>
            <a:normAutofit fontScale="90000"/>
          </a:bodyPr>
          <a:lstStyle/>
          <a:p>
            <a:r>
              <a:rPr lang="ru-RU" sz="2800" dirty="0" smtClean="0"/>
              <a:t>Опыт № 1</a:t>
            </a:r>
            <a:r>
              <a:rPr lang="ru-RU" dirty="0" smtClean="0"/>
              <a:t>. Влияние различных напитков на зубную эмаль.</a:t>
            </a:r>
            <a:endParaRPr lang="ru-RU" dirty="0"/>
          </a:p>
        </p:txBody>
      </p:sp>
      <p:sp>
        <p:nvSpPr>
          <p:cNvPr id="3" name="Объект 2"/>
          <p:cNvSpPr>
            <a:spLocks noGrp="1"/>
          </p:cNvSpPr>
          <p:nvPr>
            <p:ph idx="1"/>
          </p:nvPr>
        </p:nvSpPr>
        <p:spPr>
          <a:xfrm>
            <a:off x="6323012" y="1007390"/>
            <a:ext cx="5181600" cy="5579390"/>
          </a:xfrm>
        </p:spPr>
        <p:txBody>
          <a:bodyPr>
            <a:noAutofit/>
          </a:bodyPr>
          <a:lstStyle/>
          <a:p>
            <a:r>
              <a:rPr lang="ru-RU" sz="2400" dirty="0" smtClean="0"/>
              <a:t>Для опыта нам понадобятся:                        1.Мел                                                            2. Баночка                                                    3.Вода                                                             4. Яблочный сок                                          5.Кока – кола                                                 6. Уксус столовый                                           </a:t>
            </a:r>
          </a:p>
          <a:p>
            <a:r>
              <a:rPr lang="ru-RU" sz="2400" dirty="0" smtClean="0"/>
              <a:t>Порядок действий:                                      1. Берем кусочек мела, опускаем в баночку с напитками.                                2. Ждем 3 минуты, достаем мел из баночки.                                                       3. Рассматриваем кусочек мела, делаем выводы.</a:t>
            </a:r>
            <a:endParaRPr lang="ru-RU" sz="2400" dirty="0"/>
          </a:p>
        </p:txBody>
      </p:sp>
      <p:sp>
        <p:nvSpPr>
          <p:cNvPr id="4" name="Текст 3"/>
          <p:cNvSpPr>
            <a:spLocks noGrp="1"/>
          </p:cNvSpPr>
          <p:nvPr>
            <p:ph type="body" sz="half" idx="2"/>
          </p:nvPr>
        </p:nvSpPr>
        <p:spPr>
          <a:xfrm>
            <a:off x="2589212" y="2299481"/>
            <a:ext cx="3505199" cy="3561568"/>
          </a:xfrm>
        </p:spPr>
        <p:txBody>
          <a:bodyPr/>
          <a:lstStyle/>
          <a:p>
            <a:endParaRPr lang="ru-RU" dirty="0"/>
          </a:p>
        </p:txBody>
      </p:sp>
      <p:sp>
        <p:nvSpPr>
          <p:cNvPr id="5" name="Прямоугольник 4"/>
          <p:cNvSpPr/>
          <p:nvPr/>
        </p:nvSpPr>
        <p:spPr>
          <a:xfrm>
            <a:off x="2589212" y="170481"/>
            <a:ext cx="8915400" cy="660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Для опытов мы возьмем мел, так как он содержит карбонат кальция как и наша зубная эмаль.</a:t>
            </a:r>
            <a:endParaRPr lang="ru-RU"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212" y="2299481"/>
            <a:ext cx="3505199" cy="4287300"/>
          </a:xfrm>
          <a:prstGeom prst="rect">
            <a:avLst/>
          </a:prstGeom>
        </p:spPr>
      </p:pic>
    </p:spTree>
    <p:extLst>
      <p:ext uri="{BB962C8B-B14F-4D97-AF65-F5344CB8AC3E}">
        <p14:creationId xmlns:p14="http://schemas.microsoft.com/office/powerpoint/2010/main" val="3465509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4" y="624110"/>
            <a:ext cx="8911687" cy="662249"/>
          </a:xfrm>
        </p:spPr>
        <p:txBody>
          <a:bodyPr/>
          <a:lstStyle/>
          <a:p>
            <a:r>
              <a:rPr lang="ru-RU" dirty="0" smtClean="0"/>
              <a:t>Влияние напитков на зубную эмаль.</a:t>
            </a:r>
            <a:endParaRPr lang="ru-RU" dirty="0"/>
          </a:p>
        </p:txBody>
      </p:sp>
      <p:sp>
        <p:nvSpPr>
          <p:cNvPr id="3" name="Текст 2"/>
          <p:cNvSpPr>
            <a:spLocks noGrp="1"/>
          </p:cNvSpPr>
          <p:nvPr>
            <p:ph type="body" idx="1"/>
          </p:nvPr>
        </p:nvSpPr>
        <p:spPr>
          <a:xfrm>
            <a:off x="2727702" y="1286359"/>
            <a:ext cx="4204403" cy="495946"/>
          </a:xfrm>
        </p:spPr>
        <p:txBody>
          <a:bodyPr/>
          <a:lstStyle/>
          <a:p>
            <a:r>
              <a:rPr lang="ru-RU" dirty="0" smtClean="0"/>
              <a:t>Вода.</a:t>
            </a:r>
            <a:endParaRPr lang="ru-RU"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727703" y="1782305"/>
            <a:ext cx="1627322" cy="1456841"/>
          </a:xfrm>
        </p:spPr>
      </p:pic>
      <p:sp>
        <p:nvSpPr>
          <p:cNvPr id="5" name="Текст 4"/>
          <p:cNvSpPr>
            <a:spLocks noGrp="1"/>
          </p:cNvSpPr>
          <p:nvPr>
            <p:ph type="body" sz="quarter" idx="3"/>
          </p:nvPr>
        </p:nvSpPr>
        <p:spPr>
          <a:xfrm>
            <a:off x="7166957" y="1286359"/>
            <a:ext cx="4338673" cy="495946"/>
          </a:xfrm>
        </p:spPr>
        <p:txBody>
          <a:bodyPr/>
          <a:lstStyle/>
          <a:p>
            <a:r>
              <a:rPr lang="ru-RU" dirty="0" smtClean="0"/>
              <a:t>Яблочный сок.</a:t>
            </a:r>
            <a:endParaRPr lang="ru-RU" dirty="0"/>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355024" y="3239146"/>
            <a:ext cx="1627322" cy="1580827"/>
          </a:xfr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7702" y="4819973"/>
            <a:ext cx="1844298" cy="1906292"/>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48773" y="1782306"/>
            <a:ext cx="1720313" cy="1456840"/>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69086" y="3239146"/>
            <a:ext cx="1797802" cy="1580827"/>
          </a:xfrm>
          <a:prstGeom prst="rect">
            <a:avLst/>
          </a:prstGeom>
        </p:spPr>
      </p:pic>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48772" y="4819972"/>
            <a:ext cx="1890794" cy="2038027"/>
          </a:xfrm>
          <a:prstGeom prst="rect">
            <a:avLst/>
          </a:prstGeom>
        </p:spPr>
      </p:pic>
    </p:spTree>
    <p:extLst>
      <p:ext uri="{BB962C8B-B14F-4D97-AF65-F5344CB8AC3E}">
        <p14:creationId xmlns:p14="http://schemas.microsoft.com/office/powerpoint/2010/main" val="1779609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4" y="624110"/>
            <a:ext cx="8911687" cy="662249"/>
          </a:xfrm>
        </p:spPr>
        <p:txBody>
          <a:bodyPr/>
          <a:lstStyle/>
          <a:p>
            <a:r>
              <a:rPr lang="ru-RU" dirty="0" smtClean="0"/>
              <a:t>Влияние напитков на зубную эмаль.</a:t>
            </a:r>
            <a:endParaRPr lang="ru-RU" dirty="0"/>
          </a:p>
        </p:txBody>
      </p:sp>
      <p:sp>
        <p:nvSpPr>
          <p:cNvPr id="3" name="Текст 2"/>
          <p:cNvSpPr>
            <a:spLocks noGrp="1"/>
          </p:cNvSpPr>
          <p:nvPr>
            <p:ph type="body" idx="1"/>
          </p:nvPr>
        </p:nvSpPr>
        <p:spPr>
          <a:xfrm>
            <a:off x="2589212" y="1286359"/>
            <a:ext cx="4152551" cy="402956"/>
          </a:xfrm>
        </p:spPr>
        <p:txBody>
          <a:bodyPr/>
          <a:lstStyle/>
          <a:p>
            <a:r>
              <a:rPr lang="ru-RU" dirty="0" smtClean="0"/>
              <a:t>Кока-кола.</a:t>
            </a:r>
            <a:endParaRPr lang="ru-RU" dirty="0"/>
          </a:p>
        </p:txBody>
      </p:sp>
      <p:pic>
        <p:nvPicPr>
          <p:cNvPr id="10" name="Объект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451164" y="3316635"/>
            <a:ext cx="2278250" cy="1689317"/>
          </a:xfrm>
        </p:spPr>
      </p:pic>
      <p:sp>
        <p:nvSpPr>
          <p:cNvPr id="5" name="Текст 4"/>
          <p:cNvSpPr>
            <a:spLocks noGrp="1"/>
          </p:cNvSpPr>
          <p:nvPr>
            <p:ph type="body" sz="quarter" idx="3"/>
          </p:nvPr>
        </p:nvSpPr>
        <p:spPr>
          <a:xfrm>
            <a:off x="7166957" y="1286359"/>
            <a:ext cx="4338673" cy="402956"/>
          </a:xfrm>
        </p:spPr>
        <p:txBody>
          <a:bodyPr/>
          <a:lstStyle/>
          <a:p>
            <a:r>
              <a:rPr lang="ru-RU" dirty="0" smtClean="0"/>
              <a:t>Молоко.</a:t>
            </a:r>
            <a:endParaRPr lang="ru-RU" dirty="0"/>
          </a:p>
        </p:txBody>
      </p:sp>
      <p:pic>
        <p:nvPicPr>
          <p:cNvPr id="9" name="Объект 8"/>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2589212" y="1689315"/>
            <a:ext cx="2230761" cy="1627322"/>
          </a:xfrm>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9973" y="4943955"/>
            <a:ext cx="2230761" cy="1737210"/>
          </a:xfrm>
          <a:prstGeom prst="rect">
            <a:avLst/>
          </a:prstGeom>
        </p:spPr>
      </p:pic>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94273" y="1689314"/>
            <a:ext cx="2299826" cy="1627321"/>
          </a:xfrm>
          <a:prstGeom prst="rect">
            <a:avLst/>
          </a:prstGeom>
        </p:spPr>
      </p:pic>
      <p:pic>
        <p:nvPicPr>
          <p:cNvPr id="6" name="Рисунок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52821" y="3316635"/>
            <a:ext cx="2482556" cy="1689318"/>
          </a:xfrm>
          <a:prstGeom prst="rect">
            <a:avLst/>
          </a:prstGeom>
        </p:spPr>
      </p:pic>
      <p:pic>
        <p:nvPicPr>
          <p:cNvPr id="7" name="Рисунок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40494" y="4729776"/>
            <a:ext cx="2364117" cy="1903497"/>
          </a:xfrm>
          <a:prstGeom prst="rect">
            <a:avLst/>
          </a:prstGeom>
        </p:spPr>
      </p:pic>
    </p:spTree>
    <p:extLst>
      <p:ext uri="{BB962C8B-B14F-4D97-AF65-F5344CB8AC3E}">
        <p14:creationId xmlns:p14="http://schemas.microsoft.com/office/powerpoint/2010/main" val="797251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4932137" cy="725005"/>
          </a:xfrm>
        </p:spPr>
        <p:txBody>
          <a:bodyPr/>
          <a:lstStyle/>
          <a:p>
            <a:r>
              <a:rPr lang="ru-RU" dirty="0" smtClean="0"/>
              <a:t>Вывод из опыта № 1. </a:t>
            </a:r>
            <a:endParaRPr lang="ru-RU" dirty="0"/>
          </a:p>
        </p:txBody>
      </p:sp>
      <p:sp>
        <p:nvSpPr>
          <p:cNvPr id="3" name="Объект 2"/>
          <p:cNvSpPr>
            <a:spLocks noGrp="1"/>
          </p:cNvSpPr>
          <p:nvPr>
            <p:ph idx="1"/>
          </p:nvPr>
        </p:nvSpPr>
        <p:spPr>
          <a:xfrm>
            <a:off x="5291528" y="1349115"/>
            <a:ext cx="6213084" cy="5201587"/>
          </a:xfrm>
        </p:spPr>
        <p:txBody>
          <a:bodyPr>
            <a:normAutofit/>
          </a:bodyPr>
          <a:lstStyle/>
          <a:p>
            <a:r>
              <a:rPr lang="ru-RU" sz="2400" dirty="0" smtClean="0"/>
              <a:t>По результатам проведенного опыта можно сделать вывод, что самое сильное влияние на наши зубы оказывают газированные напитки. Кока-кола больше всех изменила цвет и повредила структуру мела. А, представьте, что творится с нашими зубами! Следующим опытом мы проверим какая зубная паста лучше защитит зубы от пагубного воздействия кока-колы.</a:t>
            </a:r>
            <a:endParaRPr lang="ru-RU" sz="2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527" y="1693888"/>
            <a:ext cx="4721902" cy="3897443"/>
          </a:xfrm>
          <a:prstGeom prst="rect">
            <a:avLst/>
          </a:prstGeom>
        </p:spPr>
      </p:pic>
    </p:spTree>
    <p:extLst>
      <p:ext uri="{BB962C8B-B14F-4D97-AF65-F5344CB8AC3E}">
        <p14:creationId xmlns:p14="http://schemas.microsoft.com/office/powerpoint/2010/main" val="4115393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t>Опыт № 2</a:t>
            </a:r>
            <a:r>
              <a:rPr lang="ru-RU" dirty="0" smtClean="0"/>
              <a:t>. Защищает ли зубная паста от воздействия напитков ?</a:t>
            </a:r>
            <a:endParaRPr lang="ru-RU" dirty="0"/>
          </a:p>
        </p:txBody>
      </p:sp>
      <p:sp>
        <p:nvSpPr>
          <p:cNvPr id="3" name="Объект 2"/>
          <p:cNvSpPr>
            <a:spLocks noGrp="1"/>
          </p:cNvSpPr>
          <p:nvPr>
            <p:ph idx="1"/>
          </p:nvPr>
        </p:nvSpPr>
        <p:spPr>
          <a:xfrm>
            <a:off x="6338002" y="-1259173"/>
            <a:ext cx="5189434" cy="9608694"/>
          </a:xfrm>
        </p:spPr>
        <p:txBody>
          <a:bodyPr>
            <a:normAutofit/>
          </a:bodyPr>
          <a:lstStyle/>
          <a:p>
            <a:r>
              <a:rPr lang="ru-RU" sz="2400" dirty="0" smtClean="0"/>
              <a:t>Для опытов нам понадобится:                   1. Мел                                                            2. Баночка                                                       3. Кока-кола                                                      4. </a:t>
            </a:r>
            <a:r>
              <a:rPr lang="ru-RU" sz="2400" dirty="0"/>
              <a:t>З</a:t>
            </a:r>
            <a:r>
              <a:rPr lang="ru-RU" sz="2400" dirty="0" smtClean="0"/>
              <a:t>убная паста четырех видов.</a:t>
            </a:r>
          </a:p>
          <a:p>
            <a:r>
              <a:rPr lang="ru-RU" sz="2400" dirty="0" smtClean="0"/>
              <a:t>Порядок работы:                                            1. Берем кусочек мела, одну половину обрабатываем пастой.                            2. Опускаем в баночку с кока-колой.     3.Через 3 минуты достаем мел. Оцениваем результат.</a:t>
            </a:r>
          </a:p>
        </p:txBody>
      </p:sp>
      <p:sp>
        <p:nvSpPr>
          <p:cNvPr id="4" name="Текст 3"/>
          <p:cNvSpPr>
            <a:spLocks noGrp="1"/>
          </p:cNvSpPr>
          <p:nvPr>
            <p:ph type="body" sz="half" idx="2"/>
          </p:nvPr>
        </p:nvSpPr>
        <p:spPr/>
        <p:txBody>
          <a:bodyPr/>
          <a:lstStyle/>
          <a:p>
            <a:endParaRPr lang="ru-RU"/>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213" y="1598612"/>
            <a:ext cx="3616716" cy="3812837"/>
          </a:xfrm>
          <a:prstGeom prst="rect">
            <a:avLst/>
          </a:prstGeom>
        </p:spPr>
      </p:pic>
    </p:spTree>
    <p:extLst>
      <p:ext uri="{BB962C8B-B14F-4D97-AF65-F5344CB8AC3E}">
        <p14:creationId xmlns:p14="http://schemas.microsoft.com/office/powerpoint/2010/main" val="1867167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4" y="624110"/>
            <a:ext cx="8911687" cy="635064"/>
          </a:xfrm>
        </p:spPr>
        <p:txBody>
          <a:bodyPr>
            <a:normAutofit fontScale="90000"/>
          </a:bodyPr>
          <a:lstStyle/>
          <a:p>
            <a:r>
              <a:rPr lang="ru-RU" dirty="0" smtClean="0"/>
              <a:t>Какая зубная паста лучше.</a:t>
            </a:r>
            <a:endParaRPr lang="ru-RU" dirty="0"/>
          </a:p>
        </p:txBody>
      </p:sp>
      <p:sp>
        <p:nvSpPr>
          <p:cNvPr id="3" name="Текст 2"/>
          <p:cNvSpPr>
            <a:spLocks noGrp="1"/>
          </p:cNvSpPr>
          <p:nvPr>
            <p:ph type="body" idx="1"/>
          </p:nvPr>
        </p:nvSpPr>
        <p:spPr>
          <a:xfrm>
            <a:off x="2758190" y="1154243"/>
            <a:ext cx="4173915" cy="494675"/>
          </a:xfrm>
        </p:spPr>
        <p:txBody>
          <a:bodyPr/>
          <a:lstStyle/>
          <a:p>
            <a:r>
              <a:rPr lang="ru-RU" dirty="0" smtClean="0"/>
              <a:t>Древние секреты.</a:t>
            </a:r>
            <a:endParaRPr lang="ru-RU"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592924" y="1789307"/>
            <a:ext cx="2514600" cy="1733382"/>
          </a:xfrm>
        </p:spPr>
      </p:pic>
      <p:sp>
        <p:nvSpPr>
          <p:cNvPr id="5" name="Текст 4"/>
          <p:cNvSpPr>
            <a:spLocks noGrp="1"/>
          </p:cNvSpPr>
          <p:nvPr>
            <p:ph type="body" sz="quarter" idx="3"/>
          </p:nvPr>
        </p:nvSpPr>
        <p:spPr>
          <a:xfrm>
            <a:off x="7506629" y="1154243"/>
            <a:ext cx="3999001" cy="494675"/>
          </a:xfrm>
        </p:spPr>
        <p:txBody>
          <a:bodyPr/>
          <a:lstStyle/>
          <a:p>
            <a:r>
              <a:rPr lang="ru-RU" dirty="0" smtClean="0"/>
              <a:t>Новый жемчуг.</a:t>
            </a:r>
            <a:endParaRPr lang="ru-RU" dirty="0"/>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946753" y="3162925"/>
            <a:ext cx="2102013" cy="1813810"/>
          </a:xfr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2924" y="4287188"/>
            <a:ext cx="2514600" cy="2203554"/>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02595" y="1789307"/>
            <a:ext cx="2349694" cy="1868293"/>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00211" y="3522690"/>
            <a:ext cx="2353455" cy="1603946"/>
          </a:xfrm>
          <a:prstGeom prst="rect">
            <a:avLst/>
          </a:prstGeom>
        </p:spPr>
      </p:pic>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12648" y="4512039"/>
            <a:ext cx="2533705" cy="1978704"/>
          </a:xfrm>
          <a:prstGeom prst="rect">
            <a:avLst/>
          </a:prstGeom>
        </p:spPr>
      </p:pic>
    </p:spTree>
    <p:extLst>
      <p:ext uri="{BB962C8B-B14F-4D97-AF65-F5344CB8AC3E}">
        <p14:creationId xmlns:p14="http://schemas.microsoft.com/office/powerpoint/2010/main" val="186985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5594" y="251757"/>
            <a:ext cx="10661072" cy="1380692"/>
          </a:xfrm>
        </p:spPr>
        <p:txBody>
          <a:bodyPr>
            <a:normAutofit/>
          </a:bodyPr>
          <a:lstStyle/>
          <a:p>
            <a:pPr marL="571500" indent="-571500">
              <a:buFont typeface="Arial" panose="020B0604020202020204" pitchFamily="34" charset="0"/>
              <a:buChar char="•"/>
            </a:pPr>
            <a:r>
              <a:rPr lang="ru-RU" dirty="0" smtClean="0"/>
              <a:t>Цель:   Узнать как правильно выбрать                                                                 зубную пасту.</a:t>
            </a:r>
            <a:endParaRPr lang="ru-RU" dirty="0"/>
          </a:p>
        </p:txBody>
      </p:sp>
      <p:sp>
        <p:nvSpPr>
          <p:cNvPr id="3" name="Объект 2"/>
          <p:cNvSpPr>
            <a:spLocks noGrp="1"/>
          </p:cNvSpPr>
          <p:nvPr>
            <p:ph idx="1"/>
          </p:nvPr>
        </p:nvSpPr>
        <p:spPr>
          <a:xfrm>
            <a:off x="838201" y="1825625"/>
            <a:ext cx="10515598" cy="774700"/>
          </a:xfrm>
        </p:spPr>
        <p:txBody>
          <a:bodyPr>
            <a:normAutofit/>
          </a:bodyPr>
          <a:lstStyle/>
          <a:p>
            <a:pPr>
              <a:lnSpc>
                <a:spcPct val="100000"/>
              </a:lnSpc>
            </a:pPr>
            <a:r>
              <a:rPr lang="ru-RU" sz="4400" dirty="0" smtClean="0"/>
              <a:t>Задачи:</a:t>
            </a:r>
            <a:endParaRPr lang="ru-RU" sz="4400" dirty="0"/>
          </a:p>
        </p:txBody>
      </p:sp>
      <p:sp>
        <p:nvSpPr>
          <p:cNvPr id="4" name="Прямоугольник 3"/>
          <p:cNvSpPr/>
          <p:nvPr/>
        </p:nvSpPr>
        <p:spPr>
          <a:xfrm>
            <a:off x="971549" y="2486025"/>
            <a:ext cx="10382250" cy="4200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mj-lt"/>
              <a:buAutoNum type="arabicPeriod"/>
            </a:pPr>
            <a:r>
              <a:rPr lang="ru-RU" sz="3200" dirty="0" smtClean="0"/>
              <a:t>Собрать информацию по теме.                                   2.Узнать откуда появилась зубная паста.            3.Выяснить состав зубных паст.                                      4.Выяснить как напитки влияют на зубную эмаль.                                                        5.Опытным путем проверить защищает ли паста зубную эмаль.                                                                                                6. На основе изученного сделать выводы.</a:t>
            </a:r>
            <a:endParaRPr lang="ru-RU" sz="3200" dirty="0"/>
          </a:p>
        </p:txBody>
      </p:sp>
    </p:spTree>
    <p:extLst>
      <p:ext uri="{BB962C8B-B14F-4D97-AF65-F5344CB8AC3E}">
        <p14:creationId xmlns:p14="http://schemas.microsoft.com/office/powerpoint/2010/main" val="2074680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4" y="624110"/>
            <a:ext cx="8911687" cy="665044"/>
          </a:xfrm>
        </p:spPr>
        <p:txBody>
          <a:bodyPr/>
          <a:lstStyle/>
          <a:p>
            <a:r>
              <a:rPr lang="ru-RU" dirty="0" smtClean="0"/>
              <a:t>Какая зубная паста лучше?</a:t>
            </a:r>
            <a:endParaRPr lang="ru-RU" dirty="0"/>
          </a:p>
        </p:txBody>
      </p:sp>
      <p:sp>
        <p:nvSpPr>
          <p:cNvPr id="3" name="Текст 2"/>
          <p:cNvSpPr>
            <a:spLocks noGrp="1"/>
          </p:cNvSpPr>
          <p:nvPr>
            <p:ph type="body" idx="1"/>
          </p:nvPr>
        </p:nvSpPr>
        <p:spPr>
          <a:xfrm>
            <a:off x="2713220" y="1289154"/>
            <a:ext cx="4218885" cy="464695"/>
          </a:xfrm>
        </p:spPr>
        <p:txBody>
          <a:bodyPr/>
          <a:lstStyle/>
          <a:p>
            <a:r>
              <a:rPr lang="ru-RU" dirty="0" err="1" smtClean="0"/>
              <a:t>Промис</a:t>
            </a:r>
            <a:r>
              <a:rPr lang="ru-RU" dirty="0" smtClean="0"/>
              <a:t>.</a:t>
            </a:r>
            <a:endParaRPr lang="ru-RU" dirty="0"/>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308062" y="1954198"/>
            <a:ext cx="2129027" cy="1928254"/>
          </a:xfrm>
        </p:spPr>
      </p:pic>
      <p:sp>
        <p:nvSpPr>
          <p:cNvPr id="5" name="Текст 4"/>
          <p:cNvSpPr>
            <a:spLocks noGrp="1"/>
          </p:cNvSpPr>
          <p:nvPr>
            <p:ph type="body" sz="quarter" idx="3"/>
          </p:nvPr>
        </p:nvSpPr>
        <p:spPr>
          <a:xfrm>
            <a:off x="7166957" y="1289154"/>
            <a:ext cx="4338673" cy="464695"/>
          </a:xfrm>
        </p:spPr>
        <p:txBody>
          <a:bodyPr/>
          <a:lstStyle/>
          <a:p>
            <a:r>
              <a:rPr lang="en-US" dirty="0" smtClean="0"/>
              <a:t>SPLAT</a:t>
            </a:r>
            <a:endParaRPr lang="ru-RU" dirty="0"/>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182138" y="3522689"/>
            <a:ext cx="2143711" cy="1663908"/>
          </a:xfr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8062" y="4751882"/>
            <a:ext cx="2129027" cy="2003205"/>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2105" y="1954199"/>
            <a:ext cx="2694495" cy="1928254"/>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0200" y="3522688"/>
            <a:ext cx="2590800" cy="1663909"/>
          </a:xfrm>
          <a:prstGeom prst="rect">
            <a:avLst/>
          </a:prstGeom>
        </p:spPr>
      </p:pic>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32104" y="4751882"/>
            <a:ext cx="2694495" cy="2003205"/>
          </a:xfrm>
          <a:prstGeom prst="rect">
            <a:avLst/>
          </a:prstGeom>
        </p:spPr>
      </p:pic>
    </p:spTree>
    <p:extLst>
      <p:ext uri="{BB962C8B-B14F-4D97-AF65-F5344CB8AC3E}">
        <p14:creationId xmlns:p14="http://schemas.microsoft.com/office/powerpoint/2010/main" val="3526582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89212" y="446088"/>
            <a:ext cx="3505199" cy="976312"/>
          </a:xfrm>
        </p:spPr>
        <p:txBody>
          <a:bodyPr>
            <a:noAutofit/>
          </a:bodyPr>
          <a:lstStyle/>
          <a:p>
            <a:r>
              <a:rPr lang="ru-RU" sz="3600" dirty="0" smtClean="0"/>
              <a:t>Вывод из опыта № 2.</a:t>
            </a:r>
            <a:endParaRPr lang="ru-RU" sz="3600" dirty="0"/>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91202" y="598487"/>
            <a:ext cx="4061221" cy="3763651"/>
          </a:xfrm>
        </p:spPr>
      </p:pic>
      <p:sp>
        <p:nvSpPr>
          <p:cNvPr id="4" name="Текст 3"/>
          <p:cNvSpPr>
            <a:spLocks noGrp="1"/>
          </p:cNvSpPr>
          <p:nvPr>
            <p:ph type="body" sz="half" idx="2"/>
          </p:nvPr>
        </p:nvSpPr>
        <p:spPr>
          <a:xfrm>
            <a:off x="2589212" y="1422400"/>
            <a:ext cx="4621057" cy="4678597"/>
          </a:xfrm>
        </p:spPr>
        <p:txBody>
          <a:bodyPr>
            <a:normAutofit/>
          </a:bodyPr>
          <a:lstStyle/>
          <a:p>
            <a:r>
              <a:rPr lang="ru-RU" sz="2000" dirty="0" smtClean="0"/>
              <a:t>По результатам опыта можно сделать вывод, что хуже всех себя показала паста </a:t>
            </a:r>
            <a:r>
              <a:rPr lang="en-US" sz="2000" dirty="0" smtClean="0"/>
              <a:t>COLGATE “</a:t>
            </a:r>
            <a:r>
              <a:rPr lang="ru-RU" sz="2000" dirty="0"/>
              <a:t>Д</a:t>
            </a:r>
            <a:r>
              <a:rPr lang="ru-RU" sz="2000" dirty="0" smtClean="0"/>
              <a:t>ревние секреты</a:t>
            </a:r>
            <a:r>
              <a:rPr lang="en-US" sz="2000" dirty="0" smtClean="0"/>
              <a:t>”</a:t>
            </a:r>
            <a:r>
              <a:rPr lang="ru-RU" sz="2000" dirty="0" smtClean="0"/>
              <a:t>.</a:t>
            </a:r>
            <a:r>
              <a:rPr lang="en-US" sz="2000" dirty="0" smtClean="0"/>
              <a:t> </a:t>
            </a:r>
            <a:r>
              <a:rPr lang="ru-RU" sz="2000" dirty="0" smtClean="0"/>
              <a:t> Кока – кола растворила ее полностью, поэтому она вряд ли может выполнять защитную функцию. Остальные пасты показали себя наравне. Они создают защитную пленку, которая не растворяется кока-колой. Поэтому они наиболее защищают наши зубы.</a:t>
            </a:r>
          </a:p>
        </p:txBody>
      </p:sp>
    </p:spTree>
    <p:extLst>
      <p:ext uri="{BB962C8B-B14F-4D97-AF65-F5344CB8AC3E}">
        <p14:creationId xmlns:p14="http://schemas.microsoft.com/office/powerpoint/2010/main" val="2412370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98426" y="404734"/>
            <a:ext cx="9106186" cy="644577"/>
          </a:xfrm>
        </p:spPr>
        <p:txBody>
          <a:bodyPr/>
          <a:lstStyle/>
          <a:p>
            <a:r>
              <a:rPr lang="ru-RU" dirty="0" smtClean="0"/>
              <a:t>Вывод.</a:t>
            </a:r>
            <a:endParaRPr lang="ru-RU" dirty="0"/>
          </a:p>
        </p:txBody>
      </p:sp>
      <p:sp>
        <p:nvSpPr>
          <p:cNvPr id="3" name="Объект 2"/>
          <p:cNvSpPr>
            <a:spLocks noGrp="1"/>
          </p:cNvSpPr>
          <p:nvPr>
            <p:ph idx="1"/>
          </p:nvPr>
        </p:nvSpPr>
        <p:spPr>
          <a:xfrm>
            <a:off x="1948721" y="1049311"/>
            <a:ext cx="9555891" cy="5666282"/>
          </a:xfrm>
        </p:spPr>
        <p:txBody>
          <a:bodyPr>
            <a:normAutofit/>
          </a:bodyPr>
          <a:lstStyle/>
          <a:p>
            <a:r>
              <a:rPr lang="ru-RU" sz="2000" dirty="0" smtClean="0"/>
              <a:t>Так как зубные пасты по назначению делятся на 4 категории:                                  1. Предохраняют зубы от кариеса.                                                                               2. Защищают от образования зубного камня.                                                             3. Оказывают отбеливающие действие .                                                                       4. Предохраняют от воспаления десен,                                                                        поэтому при выборе пасты нужна консультация стоматолога.</a:t>
            </a:r>
          </a:p>
          <a:p>
            <a:r>
              <a:rPr lang="ru-RU" sz="2000" dirty="0" smtClean="0"/>
              <a:t>Необходимо проверить дату выпуска и срок годности.</a:t>
            </a:r>
          </a:p>
          <a:p>
            <a:r>
              <a:rPr lang="ru-RU" sz="2000" dirty="0" smtClean="0"/>
              <a:t>Пасты необходимо чередовать.</a:t>
            </a:r>
          </a:p>
          <a:p>
            <a:r>
              <a:rPr lang="ru-RU" sz="2000" dirty="0" smtClean="0"/>
              <a:t>Дети должны пользоваться своей пастой,  так как эмаль у них слабее.</a:t>
            </a:r>
          </a:p>
          <a:p>
            <a:r>
              <a:rPr lang="ru-RU" sz="2000" dirty="0" smtClean="0"/>
              <a:t>Для достижения лучшего результата необходимо правильно выбрать щетку.</a:t>
            </a:r>
          </a:p>
          <a:p>
            <a:r>
              <a:rPr lang="ru-RU" sz="2000" dirty="0" smtClean="0"/>
              <a:t>При выборе пасты не доверяйте рекламе.</a:t>
            </a:r>
            <a:endParaRPr lang="ru-RU" sz="2000" dirty="0"/>
          </a:p>
        </p:txBody>
      </p:sp>
    </p:spTree>
    <p:extLst>
      <p:ext uri="{BB962C8B-B14F-4D97-AF65-F5344CB8AC3E}">
        <p14:creationId xmlns:p14="http://schemas.microsoft.com/office/powerpoint/2010/main" val="4072029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769975"/>
          </a:xfrm>
        </p:spPr>
        <p:txBody>
          <a:bodyPr/>
          <a:lstStyle/>
          <a:p>
            <a:r>
              <a:rPr lang="ru-RU" dirty="0" smtClean="0"/>
              <a:t>Литература.</a:t>
            </a:r>
            <a:endParaRPr lang="ru-RU" dirty="0"/>
          </a:p>
        </p:txBody>
      </p:sp>
      <p:sp>
        <p:nvSpPr>
          <p:cNvPr id="3" name="Объект 2"/>
          <p:cNvSpPr>
            <a:spLocks noGrp="1"/>
          </p:cNvSpPr>
          <p:nvPr>
            <p:ph idx="1"/>
          </p:nvPr>
        </p:nvSpPr>
        <p:spPr>
          <a:xfrm>
            <a:off x="2589212" y="1394085"/>
            <a:ext cx="8915400" cy="4517137"/>
          </a:xfrm>
        </p:spPr>
        <p:txBody>
          <a:bodyPr>
            <a:normAutofit/>
          </a:bodyPr>
          <a:lstStyle/>
          <a:p>
            <a:r>
              <a:rPr lang="ru-RU" sz="3200" dirty="0" smtClean="0"/>
              <a:t>Википедия.</a:t>
            </a:r>
            <a:r>
              <a:rPr lang="en-US" sz="3200" dirty="0"/>
              <a:t> </a:t>
            </a:r>
            <a:r>
              <a:rPr lang="en-US" sz="3200" dirty="0" smtClean="0"/>
              <a:t> http//ru.Wikipedia.org/wiki/                                                               </a:t>
            </a:r>
          </a:p>
          <a:p>
            <a:r>
              <a:rPr lang="en-US" sz="3200" dirty="0" err="1" smtClean="0"/>
              <a:t>istoria</a:t>
            </a:r>
            <a:r>
              <a:rPr lang="en-US" sz="3200" dirty="0" smtClean="0"/>
              <a:t>-</a:t>
            </a:r>
            <a:r>
              <a:rPr lang="en-US" sz="3200" dirty="0" err="1" smtClean="0"/>
              <a:t>zubnoi</a:t>
            </a:r>
            <a:r>
              <a:rPr lang="en-US" sz="3200" dirty="0" smtClean="0"/>
              <a:t>-pasty/                                                                                                </a:t>
            </a:r>
          </a:p>
          <a:p>
            <a:r>
              <a:rPr lang="en-US" sz="3200" dirty="0" smtClean="0"/>
              <a:t>megapoisk.com/</a:t>
            </a:r>
            <a:endParaRPr lang="ru-RU" sz="3200" dirty="0"/>
          </a:p>
        </p:txBody>
      </p:sp>
    </p:spTree>
    <p:extLst>
      <p:ext uri="{BB962C8B-B14F-4D97-AF65-F5344CB8AC3E}">
        <p14:creationId xmlns:p14="http://schemas.microsoft.com/office/powerpoint/2010/main" val="3856322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63338" y="2872635"/>
            <a:ext cx="8911687" cy="754986"/>
          </a:xfrm>
        </p:spPr>
        <p:txBody>
          <a:bodyPr>
            <a:noAutofit/>
          </a:bodyPr>
          <a:lstStyle/>
          <a:p>
            <a:r>
              <a:rPr lang="en-US" sz="4800" dirty="0" smtClean="0"/>
              <a:t>C</a:t>
            </a:r>
            <a:r>
              <a:rPr lang="ru-RU" sz="4800" dirty="0" err="1" smtClean="0"/>
              <a:t>пасибо</a:t>
            </a:r>
            <a:r>
              <a:rPr lang="ru-RU" sz="4800" dirty="0" smtClean="0"/>
              <a:t> за внимание</a:t>
            </a:r>
            <a:endParaRPr lang="ru-RU" sz="4800" dirty="0"/>
          </a:p>
        </p:txBody>
      </p:sp>
    </p:spTree>
    <p:extLst>
      <p:ext uri="{BB962C8B-B14F-4D97-AF65-F5344CB8AC3E}">
        <p14:creationId xmlns:p14="http://schemas.microsoft.com/office/powerpoint/2010/main" val="3862498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800" dirty="0" smtClean="0"/>
              <a:t>Гипотезы</a:t>
            </a:r>
            <a:r>
              <a:rPr lang="ru-RU" dirty="0" smtClean="0"/>
              <a:t>:</a:t>
            </a:r>
            <a:endParaRPr lang="ru-RU" dirty="0"/>
          </a:p>
        </p:txBody>
      </p:sp>
      <p:sp>
        <p:nvSpPr>
          <p:cNvPr id="3" name="Объект 2"/>
          <p:cNvSpPr>
            <a:spLocks noGrp="1"/>
          </p:cNvSpPr>
          <p:nvPr>
            <p:ph idx="1"/>
          </p:nvPr>
        </p:nvSpPr>
        <p:spPr>
          <a:xfrm>
            <a:off x="2589212" y="1496290"/>
            <a:ext cx="8915400" cy="4414931"/>
          </a:xfrm>
        </p:spPr>
        <p:txBody>
          <a:bodyPr>
            <a:normAutofit/>
          </a:bodyPr>
          <a:lstStyle/>
          <a:p>
            <a:r>
              <a:rPr lang="ru-RU" sz="4400" dirty="0" smtClean="0"/>
              <a:t>1.Все зубные пасты одинаково защищают зубную эмаль.                    2.Не все пасты одинаково воздействуют на зубы.</a:t>
            </a:r>
            <a:endParaRPr lang="ru-RU" sz="4400" dirty="0"/>
          </a:p>
        </p:txBody>
      </p:sp>
    </p:spTree>
    <p:extLst>
      <p:ext uri="{BB962C8B-B14F-4D97-AF65-F5344CB8AC3E}">
        <p14:creationId xmlns:p14="http://schemas.microsoft.com/office/powerpoint/2010/main" val="1224415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983017"/>
          </a:xfrm>
        </p:spPr>
        <p:txBody>
          <a:bodyPr/>
          <a:lstStyle/>
          <a:p>
            <a:r>
              <a:rPr lang="ru-RU" sz="4800" dirty="0" smtClean="0"/>
              <a:t>План</a:t>
            </a:r>
            <a:r>
              <a:rPr lang="ru-RU" dirty="0" smtClean="0"/>
              <a:t>:</a:t>
            </a:r>
            <a:endParaRPr lang="ru-RU" dirty="0"/>
          </a:p>
        </p:txBody>
      </p:sp>
      <p:sp>
        <p:nvSpPr>
          <p:cNvPr id="3" name="Объект 2"/>
          <p:cNvSpPr>
            <a:spLocks noGrp="1"/>
          </p:cNvSpPr>
          <p:nvPr>
            <p:ph idx="1"/>
          </p:nvPr>
        </p:nvSpPr>
        <p:spPr>
          <a:xfrm>
            <a:off x="2589212" y="2133600"/>
            <a:ext cx="8915400" cy="4252210"/>
          </a:xfrm>
        </p:spPr>
        <p:txBody>
          <a:bodyPr>
            <a:normAutofit fontScale="92500"/>
          </a:bodyPr>
          <a:lstStyle/>
          <a:p>
            <a:r>
              <a:rPr lang="ru-RU" sz="3200" dirty="0" smtClean="0"/>
              <a:t>1.Найти информацию по заданной теме в интернете.                                        2.Провести сравнительный анализ.                  3.Провести       анкетирование.                          4.Обработать результаты анкетирования.                                                 5. Провести опыты.                                               6. Обработать результаты опытов. 7.Сделать выводы.                                             8. Общие рекомендации по выбору пасты.</a:t>
            </a:r>
            <a:endParaRPr lang="ru-RU" sz="3200" dirty="0"/>
          </a:p>
        </p:txBody>
      </p:sp>
    </p:spTree>
    <p:extLst>
      <p:ext uri="{BB962C8B-B14F-4D97-AF65-F5344CB8AC3E}">
        <p14:creationId xmlns:p14="http://schemas.microsoft.com/office/powerpoint/2010/main" val="2121617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789054"/>
          </a:xfrm>
        </p:spPr>
        <p:txBody>
          <a:bodyPr/>
          <a:lstStyle/>
          <a:p>
            <a:r>
              <a:rPr lang="ru-RU" dirty="0" smtClean="0"/>
              <a:t>Введение:</a:t>
            </a:r>
            <a:endParaRPr lang="ru-RU" dirty="0"/>
          </a:p>
        </p:txBody>
      </p:sp>
      <p:sp>
        <p:nvSpPr>
          <p:cNvPr id="3" name="Объект 2"/>
          <p:cNvSpPr>
            <a:spLocks noGrp="1"/>
          </p:cNvSpPr>
          <p:nvPr>
            <p:ph idx="1"/>
          </p:nvPr>
        </p:nvSpPr>
        <p:spPr>
          <a:xfrm>
            <a:off x="5514108" y="1413164"/>
            <a:ext cx="5990503" cy="4498058"/>
          </a:xfrm>
        </p:spPr>
        <p:txBody>
          <a:bodyPr>
            <a:normAutofit/>
          </a:bodyPr>
          <a:lstStyle/>
          <a:p>
            <a:r>
              <a:rPr lang="ru-RU" sz="2800" dirty="0" smtClean="0"/>
              <a:t>Человеку необходимо чистить зубы каждый день, но в многообразии выбора очень легко запутаться. Какая же паста лучше и полезнее? Или же они все одинаковые и нет никакой разницы? Чтобы в этом разобраться, я решил провести исследовательскую работу.</a:t>
            </a:r>
            <a:endParaRPr lang="ru-RU" sz="28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281" y="4018667"/>
            <a:ext cx="3311236" cy="2805028"/>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217" y="1457568"/>
            <a:ext cx="3463637" cy="2516695"/>
          </a:xfrm>
          <a:prstGeom prst="rect">
            <a:avLst/>
          </a:prstGeom>
        </p:spPr>
      </p:pic>
    </p:spTree>
    <p:extLst>
      <p:ext uri="{BB962C8B-B14F-4D97-AF65-F5344CB8AC3E}">
        <p14:creationId xmlns:p14="http://schemas.microsoft.com/office/powerpoint/2010/main" val="195458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022764" y="374074"/>
            <a:ext cx="9481847" cy="886690"/>
          </a:xfrm>
        </p:spPr>
        <p:txBody>
          <a:bodyPr>
            <a:normAutofit/>
          </a:bodyPr>
          <a:lstStyle/>
          <a:p>
            <a:r>
              <a:rPr lang="ru-RU" sz="4400" dirty="0" smtClean="0"/>
              <a:t>Когда появилась зубная паста.</a:t>
            </a:r>
            <a:endParaRPr lang="ru-RU" sz="4400" dirty="0"/>
          </a:p>
        </p:txBody>
      </p:sp>
      <p:sp>
        <p:nvSpPr>
          <p:cNvPr id="3" name="Подзаголовок 2"/>
          <p:cNvSpPr>
            <a:spLocks noGrp="1"/>
          </p:cNvSpPr>
          <p:nvPr>
            <p:ph type="subTitle" idx="1"/>
          </p:nvPr>
        </p:nvSpPr>
        <p:spPr>
          <a:xfrm>
            <a:off x="5791200" y="1537855"/>
            <a:ext cx="5713412" cy="5153890"/>
          </a:xfrm>
        </p:spPr>
        <p:txBody>
          <a:bodyPr>
            <a:noAutofit/>
          </a:bodyPr>
          <a:lstStyle/>
          <a:p>
            <a:r>
              <a:rPr lang="ru-RU" sz="2400" dirty="0" smtClean="0"/>
              <a:t>Самое раннее упоминание о зубной пасте содержится в египетском манускрипте 4 века н.э, Ее рецептом была смесь порошкообразной соли, перца, листьев мяты и цветков ириса. В 1873 году компания </a:t>
            </a:r>
            <a:r>
              <a:rPr lang="en-US" sz="2400" dirty="0" smtClean="0"/>
              <a:t>Colgate </a:t>
            </a:r>
            <a:r>
              <a:rPr lang="ru-RU" sz="2400" dirty="0" smtClean="0"/>
              <a:t>представила на американском рынке ароматизированную зубную пасту в баночке. Первая зубная паста </a:t>
            </a:r>
            <a:r>
              <a:rPr lang="en-US" sz="2400" dirty="0" smtClean="0"/>
              <a:t>“</a:t>
            </a:r>
            <a:r>
              <a:rPr lang="ru-RU" sz="2400" dirty="0" smtClean="0"/>
              <a:t>Жемчуг</a:t>
            </a:r>
            <a:r>
              <a:rPr lang="en-US" sz="2400" dirty="0" smtClean="0"/>
              <a:t>”</a:t>
            </a:r>
            <a:r>
              <a:rPr lang="ru-RU" sz="2400" dirty="0" smtClean="0"/>
              <a:t> появилась в СССР в 1950 году.</a:t>
            </a:r>
            <a:endParaRPr lang="ru-RU" sz="2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4945" y="4184073"/>
            <a:ext cx="3879273" cy="250767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717963"/>
            <a:ext cx="4031673" cy="2313709"/>
          </a:xfrm>
          <a:prstGeom prst="rect">
            <a:avLst/>
          </a:prstGeom>
        </p:spPr>
      </p:pic>
    </p:spTree>
    <p:extLst>
      <p:ext uri="{BB962C8B-B14F-4D97-AF65-F5344CB8AC3E}">
        <p14:creationId xmlns:p14="http://schemas.microsoft.com/office/powerpoint/2010/main" val="35400474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719781"/>
          </a:xfrm>
        </p:spPr>
        <p:txBody>
          <a:bodyPr/>
          <a:lstStyle/>
          <a:p>
            <a:r>
              <a:rPr lang="ru-RU" dirty="0" smtClean="0"/>
              <a:t>Зачем нужна зубная паста?</a:t>
            </a:r>
            <a:endParaRPr lang="ru-RU" dirty="0"/>
          </a:p>
        </p:txBody>
      </p:sp>
      <p:sp>
        <p:nvSpPr>
          <p:cNvPr id="3" name="Объект 2"/>
          <p:cNvSpPr>
            <a:spLocks noGrp="1"/>
          </p:cNvSpPr>
          <p:nvPr>
            <p:ph idx="1"/>
          </p:nvPr>
        </p:nvSpPr>
        <p:spPr>
          <a:xfrm>
            <a:off x="4599709" y="1246909"/>
            <a:ext cx="6904902" cy="4664313"/>
          </a:xfrm>
        </p:spPr>
        <p:txBody>
          <a:bodyPr>
            <a:noAutofit/>
          </a:bodyPr>
          <a:lstStyle/>
          <a:p>
            <a:r>
              <a:rPr lang="ru-RU" sz="2800" dirty="0" smtClean="0"/>
              <a:t>Зубная паста очищает полость рта, освежает дыхание и продлевает жизнь зубов . Сегодня она выполняет три основных функции</a:t>
            </a:r>
            <a:r>
              <a:rPr lang="ru-RU" sz="2800" dirty="0"/>
              <a:t>:</a:t>
            </a:r>
            <a:r>
              <a:rPr lang="ru-RU" sz="2800" dirty="0" smtClean="0"/>
              <a:t> </a:t>
            </a:r>
            <a:r>
              <a:rPr lang="en-US" sz="2800" dirty="0" smtClean="0"/>
              <a:t>1</a:t>
            </a:r>
            <a:r>
              <a:rPr lang="ru-RU" sz="2800" dirty="0" smtClean="0"/>
              <a:t> Гигиеническую - очищает полость рта от остатков пищи и</a:t>
            </a:r>
            <a:r>
              <a:rPr lang="en-US" sz="2800" dirty="0" smtClean="0"/>
              <a:t> </a:t>
            </a:r>
            <a:r>
              <a:rPr lang="ru-RU" sz="2800" dirty="0" smtClean="0"/>
              <a:t>микроорганизмов</a:t>
            </a:r>
            <a:r>
              <a:rPr lang="en-US" sz="2800" dirty="0" smtClean="0"/>
              <a:t>;</a:t>
            </a:r>
            <a:r>
              <a:rPr lang="ru-RU" sz="2800" dirty="0" smtClean="0"/>
              <a:t> 2 Лечебно-профилактическую  - предотвращает появление кариеса, пародонтоза и уменьшает чувствительность зубов</a:t>
            </a:r>
            <a:r>
              <a:rPr lang="en-US" sz="2800" dirty="0" smtClean="0"/>
              <a:t>;</a:t>
            </a:r>
            <a:r>
              <a:rPr lang="ru-RU" sz="2800" dirty="0" smtClean="0"/>
              <a:t> </a:t>
            </a:r>
            <a:r>
              <a:rPr lang="en-US" sz="2800" dirty="0" smtClean="0"/>
              <a:t>3 </a:t>
            </a:r>
            <a:r>
              <a:rPr lang="ru-RU" sz="2800" dirty="0"/>
              <a:t>Э</a:t>
            </a:r>
            <a:r>
              <a:rPr lang="ru-RU" sz="2800" dirty="0" smtClean="0"/>
              <a:t>стетическую- отбеливает зубы и освежает дыханье.</a:t>
            </a:r>
            <a:endParaRPr lang="ru-RU" sz="28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321" y="1454046"/>
            <a:ext cx="3565388" cy="3117954"/>
          </a:xfrm>
          <a:prstGeom prst="rect">
            <a:avLst/>
          </a:prstGeom>
        </p:spPr>
      </p:pic>
    </p:spTree>
    <p:extLst>
      <p:ext uri="{BB962C8B-B14F-4D97-AF65-F5344CB8AC3E}">
        <p14:creationId xmlns:p14="http://schemas.microsoft.com/office/powerpoint/2010/main" val="1340962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624110"/>
            <a:ext cx="8911687" cy="719781"/>
          </a:xfrm>
        </p:spPr>
        <p:txBody>
          <a:bodyPr/>
          <a:lstStyle/>
          <a:p>
            <a:r>
              <a:rPr lang="ru-RU" dirty="0" smtClean="0"/>
              <a:t>Состав зубных паст.</a:t>
            </a:r>
            <a:endParaRPr lang="ru-RU" dirty="0"/>
          </a:p>
        </p:txBody>
      </p:sp>
      <p:sp>
        <p:nvSpPr>
          <p:cNvPr id="3" name="Объект 2"/>
          <p:cNvSpPr>
            <a:spLocks noGrp="1"/>
          </p:cNvSpPr>
          <p:nvPr>
            <p:ph idx="1"/>
          </p:nvPr>
        </p:nvSpPr>
        <p:spPr>
          <a:xfrm>
            <a:off x="4045526" y="1343891"/>
            <a:ext cx="7459085" cy="4904509"/>
          </a:xfrm>
        </p:spPr>
        <p:txBody>
          <a:bodyPr>
            <a:noAutofit/>
          </a:bodyPr>
          <a:lstStyle/>
          <a:p>
            <a:r>
              <a:rPr lang="ru-RU" sz="2400" dirty="0" smtClean="0"/>
              <a:t>Хорошая зубная паста, по мнению стоматологов, должна содержать абразивы, фтор и дополнительные вещества, улучшающие чистку зубов. Главным считается фтор,  который  позволяет защищать от кариеса, чем его больше, тем лучше . Также в составе пасты есть много других активных веществ.                                                                            1.Отдушки ( приятный вкус)                                                            2.Консерванты(предотвращают образование микробов)                                    3.Образователи пены                                                                        4.Дистилированная вода                                                                 5.Увлажнители                                                                                      6.Антибактериальные элементы. </a:t>
            </a:r>
            <a:endParaRPr lang="ru-RU" sz="24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4458" y="1499015"/>
            <a:ext cx="3387777" cy="3492709"/>
          </a:xfrm>
          <a:prstGeom prst="rect">
            <a:avLst/>
          </a:prstGeom>
        </p:spPr>
      </p:pic>
    </p:spTree>
    <p:extLst>
      <p:ext uri="{BB962C8B-B14F-4D97-AF65-F5344CB8AC3E}">
        <p14:creationId xmlns:p14="http://schemas.microsoft.com/office/powerpoint/2010/main" val="27039026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110836"/>
            <a:ext cx="8911687" cy="1219201"/>
          </a:xfrm>
        </p:spPr>
        <p:txBody>
          <a:bodyPr/>
          <a:lstStyle/>
          <a:p>
            <a:r>
              <a:rPr lang="ru-RU" dirty="0" smtClean="0"/>
              <a:t>Сравнительная характеристика зубных паст.</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924335075"/>
              </p:ext>
            </p:extLst>
          </p:nvPr>
        </p:nvGraphicFramePr>
        <p:xfrm>
          <a:off x="2591068" y="1468580"/>
          <a:ext cx="8915400" cy="4959928"/>
        </p:xfrm>
        <a:graphic>
          <a:graphicData uri="http://schemas.openxmlformats.org/drawingml/2006/table">
            <a:tbl>
              <a:tblPr firstRow="1" bandRow="1">
                <a:tableStyleId>{5C22544A-7EE6-4342-B048-85BDC9FD1C3A}</a:tableStyleId>
              </a:tblPr>
              <a:tblGrid>
                <a:gridCol w="2176751">
                  <a:extLst>
                    <a:ext uri="{9D8B030D-6E8A-4147-A177-3AD203B41FA5}">
                      <a16:colId xmlns:a16="http://schemas.microsoft.com/office/drawing/2014/main" xmlns="" val="2786914428"/>
                    </a:ext>
                  </a:extLst>
                </a:gridCol>
                <a:gridCol w="2280949">
                  <a:extLst>
                    <a:ext uri="{9D8B030D-6E8A-4147-A177-3AD203B41FA5}">
                      <a16:colId xmlns:a16="http://schemas.microsoft.com/office/drawing/2014/main" xmlns="" val="835394073"/>
                    </a:ext>
                  </a:extLst>
                </a:gridCol>
                <a:gridCol w="2228850">
                  <a:extLst>
                    <a:ext uri="{9D8B030D-6E8A-4147-A177-3AD203B41FA5}">
                      <a16:colId xmlns:a16="http://schemas.microsoft.com/office/drawing/2014/main" xmlns="" val="751389573"/>
                    </a:ext>
                  </a:extLst>
                </a:gridCol>
                <a:gridCol w="2228850">
                  <a:extLst>
                    <a:ext uri="{9D8B030D-6E8A-4147-A177-3AD203B41FA5}">
                      <a16:colId xmlns:a16="http://schemas.microsoft.com/office/drawing/2014/main" xmlns="" val="1998978358"/>
                    </a:ext>
                  </a:extLst>
                </a:gridCol>
              </a:tblGrid>
              <a:tr h="794956">
                <a:tc>
                  <a:txBody>
                    <a:bodyPr/>
                    <a:lstStyle/>
                    <a:p>
                      <a:r>
                        <a:rPr lang="ru-RU" dirty="0" smtClean="0"/>
                        <a:t>Вид</a:t>
                      </a:r>
                    </a:p>
                    <a:p>
                      <a:endParaRPr lang="ru-RU" dirty="0"/>
                    </a:p>
                  </a:txBody>
                  <a:tcPr/>
                </a:tc>
                <a:tc>
                  <a:txBody>
                    <a:bodyPr/>
                    <a:lstStyle/>
                    <a:p>
                      <a:r>
                        <a:rPr lang="ru-RU" dirty="0" smtClean="0"/>
                        <a:t>Содержание сахара</a:t>
                      </a:r>
                      <a:endParaRPr lang="ru-RU" dirty="0"/>
                    </a:p>
                  </a:txBody>
                  <a:tcPr/>
                </a:tc>
                <a:tc>
                  <a:txBody>
                    <a:bodyPr/>
                    <a:lstStyle/>
                    <a:p>
                      <a:r>
                        <a:rPr lang="ru-RU" dirty="0" smtClean="0"/>
                        <a:t>Содержание фтора, кальция.</a:t>
                      </a:r>
                      <a:endParaRPr lang="ru-RU" dirty="0"/>
                    </a:p>
                  </a:txBody>
                  <a:tcPr/>
                </a:tc>
                <a:tc>
                  <a:txBody>
                    <a:bodyPr/>
                    <a:lstStyle/>
                    <a:p>
                      <a:r>
                        <a:rPr lang="ru-RU" dirty="0" smtClean="0"/>
                        <a:t>Назначение</a:t>
                      </a:r>
                      <a:endParaRPr lang="ru-RU" dirty="0"/>
                    </a:p>
                  </a:txBody>
                  <a:tcPr/>
                </a:tc>
                <a:extLst>
                  <a:ext uri="{0D108BD9-81ED-4DB2-BD59-A6C34878D82A}">
                    <a16:rowId xmlns:a16="http://schemas.microsoft.com/office/drawing/2014/main" xmlns="" val="1522840474"/>
                  </a:ext>
                </a:extLst>
              </a:tr>
              <a:tr h="1041243">
                <a:tc>
                  <a:txBody>
                    <a:bodyPr/>
                    <a:lstStyle/>
                    <a:p>
                      <a:endParaRPr lang="ru-RU" dirty="0"/>
                    </a:p>
                  </a:txBody>
                  <a:tcPr/>
                </a:tc>
                <a:tc>
                  <a:txBody>
                    <a:bodyPr/>
                    <a:lstStyle/>
                    <a:p>
                      <a:r>
                        <a:rPr lang="ru-RU" dirty="0" smtClean="0"/>
                        <a:t>нет</a:t>
                      </a:r>
                      <a:endParaRPr lang="ru-RU" dirty="0"/>
                    </a:p>
                  </a:txBody>
                  <a:tcPr/>
                </a:tc>
                <a:tc>
                  <a:txBody>
                    <a:bodyPr/>
                    <a:lstStyle/>
                    <a:p>
                      <a:r>
                        <a:rPr lang="ru-RU" dirty="0" smtClean="0"/>
                        <a:t>0.1%</a:t>
                      </a:r>
                      <a:endParaRPr lang="ru-RU" dirty="0"/>
                    </a:p>
                  </a:txBody>
                  <a:tcPr/>
                </a:tc>
                <a:tc>
                  <a:txBody>
                    <a:bodyPr/>
                    <a:lstStyle/>
                    <a:p>
                      <a:r>
                        <a:rPr lang="ru-RU" dirty="0" smtClean="0"/>
                        <a:t>Укрепление эмали</a:t>
                      </a:r>
                      <a:endParaRPr lang="ru-RU" dirty="0"/>
                    </a:p>
                  </a:txBody>
                  <a:tcPr/>
                </a:tc>
                <a:extLst>
                  <a:ext uri="{0D108BD9-81ED-4DB2-BD59-A6C34878D82A}">
                    <a16:rowId xmlns:a16="http://schemas.microsoft.com/office/drawing/2014/main" xmlns="" val="2437912119"/>
                  </a:ext>
                </a:extLst>
              </a:tr>
              <a:tr h="1041243">
                <a:tc>
                  <a:txBody>
                    <a:bodyPr/>
                    <a:lstStyle/>
                    <a:p>
                      <a:endParaRPr lang="ru-RU"/>
                    </a:p>
                  </a:txBody>
                  <a:tcPr/>
                </a:tc>
                <a:tc>
                  <a:txBody>
                    <a:bodyPr/>
                    <a:lstStyle/>
                    <a:p>
                      <a:r>
                        <a:rPr lang="ru-RU" dirty="0" smtClean="0"/>
                        <a:t>нет</a:t>
                      </a:r>
                      <a:endParaRPr lang="ru-RU" dirty="0"/>
                    </a:p>
                  </a:txBody>
                  <a:tcPr/>
                </a:tc>
                <a:tc>
                  <a:txBody>
                    <a:bodyPr/>
                    <a:lstStyle/>
                    <a:p>
                      <a:r>
                        <a:rPr lang="ru-RU" dirty="0" smtClean="0"/>
                        <a:t>0.076%</a:t>
                      </a:r>
                      <a:endParaRPr lang="ru-RU" dirty="0"/>
                    </a:p>
                  </a:txBody>
                  <a:tcPr/>
                </a:tc>
                <a:tc>
                  <a:txBody>
                    <a:bodyPr/>
                    <a:lstStyle/>
                    <a:p>
                      <a:r>
                        <a:rPr lang="ru-RU" dirty="0" smtClean="0"/>
                        <a:t>Защита от кариеса</a:t>
                      </a:r>
                      <a:endParaRPr lang="ru-RU" dirty="0"/>
                    </a:p>
                  </a:txBody>
                  <a:tcPr/>
                </a:tc>
                <a:extLst>
                  <a:ext uri="{0D108BD9-81ED-4DB2-BD59-A6C34878D82A}">
                    <a16:rowId xmlns:a16="http://schemas.microsoft.com/office/drawing/2014/main" xmlns="" val="454747729"/>
                  </a:ext>
                </a:extLst>
              </a:tr>
              <a:tr h="1041243">
                <a:tc>
                  <a:txBody>
                    <a:bodyPr/>
                    <a:lstStyle/>
                    <a:p>
                      <a:endParaRPr lang="ru-RU"/>
                    </a:p>
                  </a:txBody>
                  <a:tcPr/>
                </a:tc>
                <a:tc>
                  <a:txBody>
                    <a:bodyPr/>
                    <a:lstStyle/>
                    <a:p>
                      <a:r>
                        <a:rPr lang="ru-RU" dirty="0" smtClean="0"/>
                        <a:t>нет</a:t>
                      </a:r>
                      <a:endParaRPr lang="ru-RU" dirty="0"/>
                    </a:p>
                  </a:txBody>
                  <a:tcPr/>
                </a:tc>
                <a:tc>
                  <a:txBody>
                    <a:bodyPr/>
                    <a:lstStyle/>
                    <a:p>
                      <a:r>
                        <a:rPr lang="ru-RU" dirty="0" smtClean="0"/>
                        <a:t>0.1%</a:t>
                      </a:r>
                      <a:endParaRPr lang="ru-RU" dirty="0"/>
                    </a:p>
                  </a:txBody>
                  <a:tcPr/>
                </a:tc>
                <a:tc>
                  <a:txBody>
                    <a:bodyPr/>
                    <a:lstStyle/>
                    <a:p>
                      <a:r>
                        <a:rPr lang="ru-RU" dirty="0" smtClean="0"/>
                        <a:t>Отбеливание и защита эмали</a:t>
                      </a:r>
                      <a:endParaRPr lang="ru-RU" dirty="0"/>
                    </a:p>
                  </a:txBody>
                  <a:tcPr/>
                </a:tc>
                <a:extLst>
                  <a:ext uri="{0D108BD9-81ED-4DB2-BD59-A6C34878D82A}">
                    <a16:rowId xmlns:a16="http://schemas.microsoft.com/office/drawing/2014/main" xmlns="" val="1567412085"/>
                  </a:ext>
                </a:extLst>
              </a:tr>
              <a:tr h="1041243">
                <a:tc>
                  <a:txBody>
                    <a:bodyPr/>
                    <a:lstStyle/>
                    <a:p>
                      <a:endParaRPr lang="ru-RU"/>
                    </a:p>
                  </a:txBody>
                  <a:tcPr/>
                </a:tc>
                <a:tc>
                  <a:txBody>
                    <a:bodyPr/>
                    <a:lstStyle/>
                    <a:p>
                      <a:r>
                        <a:rPr lang="ru-RU" dirty="0" smtClean="0"/>
                        <a:t>нет</a:t>
                      </a:r>
                      <a:endParaRPr lang="ru-RU" dirty="0"/>
                    </a:p>
                  </a:txBody>
                  <a:tcPr/>
                </a:tc>
                <a:tc>
                  <a:txBody>
                    <a:bodyPr/>
                    <a:lstStyle/>
                    <a:p>
                      <a:r>
                        <a:rPr lang="ru-RU" dirty="0" smtClean="0"/>
                        <a:t>0.1%</a:t>
                      </a:r>
                      <a:endParaRPr lang="ru-RU" dirty="0"/>
                    </a:p>
                  </a:txBody>
                  <a:tcPr/>
                </a:tc>
                <a:tc>
                  <a:txBody>
                    <a:bodyPr/>
                    <a:lstStyle/>
                    <a:p>
                      <a:r>
                        <a:rPr lang="ru-RU" dirty="0" smtClean="0"/>
                        <a:t>Укрепление</a:t>
                      </a:r>
                      <a:r>
                        <a:rPr lang="ru-RU" baseline="0" dirty="0" smtClean="0"/>
                        <a:t>  эмали, защита от кариеса.</a:t>
                      </a:r>
                      <a:endParaRPr lang="ru-RU" dirty="0"/>
                    </a:p>
                  </a:txBody>
                  <a:tcPr/>
                </a:tc>
                <a:extLst>
                  <a:ext uri="{0D108BD9-81ED-4DB2-BD59-A6C34878D82A}">
                    <a16:rowId xmlns:a16="http://schemas.microsoft.com/office/drawing/2014/main" xmlns="" val="1560679248"/>
                  </a:ext>
                </a:extLst>
              </a:tr>
            </a:tbl>
          </a:graphicData>
        </a:graphic>
      </p:graphicFrame>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9210" y="2230584"/>
            <a:ext cx="2162899" cy="997528"/>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2589208" y="3228111"/>
            <a:ext cx="2162899" cy="1073723"/>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140722" y="3750320"/>
            <a:ext cx="1059876" cy="2162901"/>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2589207" y="5375550"/>
            <a:ext cx="2162900" cy="1059877"/>
          </a:xfrm>
          <a:prstGeom prst="rect">
            <a:avLst/>
          </a:prstGeom>
        </p:spPr>
      </p:pic>
    </p:spTree>
    <p:extLst>
      <p:ext uri="{BB962C8B-B14F-4D97-AF65-F5344CB8AC3E}">
        <p14:creationId xmlns:p14="http://schemas.microsoft.com/office/powerpoint/2010/main" val="3238031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546</TotalTime>
  <Words>1102</Words>
  <Application>Microsoft Office PowerPoint</Application>
  <PresentationFormat>Широкоэкранный</PresentationFormat>
  <Paragraphs>83</Paragraphs>
  <Slides>24</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24</vt:i4>
      </vt:variant>
    </vt:vector>
  </HeadingPairs>
  <TitlesOfParts>
    <vt:vector size="29" baseType="lpstr">
      <vt:lpstr>Arial</vt:lpstr>
      <vt:lpstr>Calibri</vt:lpstr>
      <vt:lpstr>Century Gothic</vt:lpstr>
      <vt:lpstr>Wingdings 3</vt:lpstr>
      <vt:lpstr>Легкий дым</vt:lpstr>
      <vt:lpstr> Проект                                  на тему: Зубная паста.</vt:lpstr>
      <vt:lpstr>Цель:   Узнать как правильно выбрать                                                                 зубную пасту.</vt:lpstr>
      <vt:lpstr>Гипотезы:</vt:lpstr>
      <vt:lpstr>План:</vt:lpstr>
      <vt:lpstr>Введение:</vt:lpstr>
      <vt:lpstr>Когда появилась зубная паста.</vt:lpstr>
      <vt:lpstr>Зачем нужна зубная паста?</vt:lpstr>
      <vt:lpstr>Состав зубных паст.</vt:lpstr>
      <vt:lpstr>Сравнительная характеристика зубных паст.</vt:lpstr>
      <vt:lpstr>Анкетирование.</vt:lpstr>
      <vt:lpstr>Вопрос №1. Какой зубной пастой вы пользуетесь?</vt:lpstr>
      <vt:lpstr>Вопрос № 4. Как вы думаете хорошо ли чистит ваша зубная паста?                                                                              Да – 20 чел.                                                                                         Нет – 5 чел.</vt:lpstr>
      <vt:lpstr>Выводы по результатам анкетирования.</vt:lpstr>
      <vt:lpstr>Опыт № 1. Влияние различных напитков на зубную эмаль.</vt:lpstr>
      <vt:lpstr>Влияние напитков на зубную эмаль.</vt:lpstr>
      <vt:lpstr>Влияние напитков на зубную эмаль.</vt:lpstr>
      <vt:lpstr>Вывод из опыта № 1. </vt:lpstr>
      <vt:lpstr>Опыт № 2. Защищает ли зубная паста от воздействия напитков ?</vt:lpstr>
      <vt:lpstr>Какая зубная паста лучше.</vt:lpstr>
      <vt:lpstr>Какая зубная паста лучше?</vt:lpstr>
      <vt:lpstr>Вывод из опыта № 2.</vt:lpstr>
      <vt:lpstr>Вывод.</vt:lpstr>
      <vt:lpstr>Литература.</vt:lpstr>
      <vt:lpstr>Cпасибо за внимание</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на тему: Зубная паста.</dc:title>
  <dc:creator>Ольга Волкова</dc:creator>
  <cp:lastModifiedBy>Виктория</cp:lastModifiedBy>
  <cp:revision>50</cp:revision>
  <cp:lastPrinted>2019-01-13T16:54:08Z</cp:lastPrinted>
  <dcterms:created xsi:type="dcterms:W3CDTF">2019-01-13T10:13:51Z</dcterms:created>
  <dcterms:modified xsi:type="dcterms:W3CDTF">2019-02-13T16:31:25Z</dcterms:modified>
</cp:coreProperties>
</file>